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1"/>
  </p:notesMasterIdLst>
  <p:handoutMasterIdLst>
    <p:handoutMasterId r:id="rId12"/>
  </p:handoutMasterIdLst>
  <p:sldIdLst>
    <p:sldId id="416" r:id="rId2"/>
    <p:sldId id="417" r:id="rId3"/>
    <p:sldId id="392" r:id="rId4"/>
    <p:sldId id="393" r:id="rId5"/>
    <p:sldId id="371" r:id="rId6"/>
    <p:sldId id="383" r:id="rId7"/>
    <p:sldId id="402" r:id="rId8"/>
    <p:sldId id="403" r:id="rId9"/>
    <p:sldId id="418" r:id="rId10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MetaNormal-Roman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MetaNormal-Roman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MetaNormal-Roman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MetaNormal-Roman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MetaNormal-Roman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MetaNormal-Roman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MetaNormal-Roman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MetaNormal-Roman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MetaNormal-Roman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FF5050"/>
    <a:srgbClr val="00FFCC"/>
    <a:srgbClr val="E6E6E6"/>
    <a:srgbClr val="656565"/>
    <a:srgbClr val="CC0000"/>
    <a:srgbClr val="E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inimized" horzBarState="maximized">
    <p:restoredLeft sz="15599" autoAdjust="0"/>
    <p:restoredTop sz="71975" autoAdjust="0"/>
  </p:normalViewPr>
  <p:slideViewPr>
    <p:cSldViewPr snapToGrid="0">
      <p:cViewPr varScale="1">
        <p:scale>
          <a:sx n="114" d="100"/>
          <a:sy n="114" d="100"/>
        </p:scale>
        <p:origin x="-1704" y="-108"/>
      </p:cViewPr>
      <p:guideLst>
        <p:guide orient="horz" pos="2166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-3366" y="-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>
            <a:lvl1pPr algn="l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b" anchorCtr="0" compatLnSpc="1">
            <a:prstTxWarp prst="textNoShape">
              <a:avLst/>
            </a:prstTxWarp>
          </a:bodyPr>
          <a:lstStyle>
            <a:lvl1pPr algn="l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E049E4DE-969C-4C80-8C34-E05F1960F8E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  <p:pic>
        <p:nvPicPr>
          <p:cNvPr id="166918" name="Picture 6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47650"/>
            <a:ext cx="109220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444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>
            <a:lvl1pPr algn="l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1323975"/>
            <a:ext cx="4962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131888" y="5210175"/>
            <a:ext cx="45339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 smtClean="0"/>
              <a:t>Klicken Sie, um die Formate des Vorlagentextes zu bearbeiten</a:t>
            </a:r>
          </a:p>
          <a:p>
            <a:pPr lvl="1"/>
            <a:r>
              <a:rPr lang="de-DE" altLang="de-DE" noProof="0" smtClean="0"/>
              <a:t>Zweite Ebene</a:t>
            </a:r>
          </a:p>
          <a:p>
            <a:pPr lvl="2"/>
            <a:r>
              <a:rPr lang="de-DE" altLang="de-DE" noProof="0" smtClean="0"/>
              <a:t>Dritte Ebene</a:t>
            </a:r>
          </a:p>
          <a:p>
            <a:pPr lvl="3"/>
            <a:r>
              <a:rPr lang="de-DE" altLang="de-DE" noProof="0" smtClean="0"/>
              <a:t>Vierte Ebene</a:t>
            </a:r>
          </a:p>
          <a:p>
            <a:pPr lvl="4"/>
            <a:r>
              <a:rPr lang="de-DE" altLang="de-DE" noProof="0" smtClean="0"/>
              <a:t>Fünfte Ebene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DBD784EA-20A0-4D61-B70A-B78E49EB924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  <p:pic>
        <p:nvPicPr>
          <p:cNvPr id="92168" name="Picture 9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47650"/>
            <a:ext cx="109220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umsplatzhalter 1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CD557B-4B5D-44C4-9BF7-61EE5C25DC0A}" type="datetimeFigureOut">
              <a:rPr lang="de-DE" smtClean="0"/>
              <a:t>21.11.2013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714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20000"/>
      </a:spcBef>
      <a:spcAft>
        <a:spcPct val="7500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25000"/>
      </a:spcBef>
      <a:spcAft>
        <a:spcPct val="50000"/>
      </a:spcAft>
      <a:defRPr sz="1200" b="1" kern="1200">
        <a:solidFill>
          <a:srgbClr val="CC0000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har char="•"/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har char="•"/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D9D38240-20E6-4E68-990E-782393565A50}" type="slidenum">
              <a:rPr lang="de-DE" altLang="de-DE" sz="1200" smtClean="0">
                <a:latin typeface="Times New Roman" pitchFamily="18" charset="0"/>
              </a:rPr>
              <a:pPr eaLnBrk="1" hangingPunct="1"/>
              <a:t>3</a:t>
            </a:fld>
            <a:endParaRPr lang="de-DE" altLang="de-DE" sz="1200" smtClean="0">
              <a:latin typeface="Times New Roman" pitchFamily="18" charset="0"/>
            </a:endParaRPr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7913" y="863600"/>
            <a:ext cx="4641850" cy="3481388"/>
          </a:xfrm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3288" y="4730750"/>
            <a:ext cx="4991100" cy="4486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DE" smtClean="0">
                <a:latin typeface="Arial" pitchFamily="34" charset="0"/>
              </a:rPr>
              <a:t>Within the data model of the so-called PTV tiled maps each street segment belongs to </a:t>
            </a:r>
            <a:br>
              <a:rPr lang="de-DE" smtClean="0">
                <a:latin typeface="Arial" pitchFamily="34" charset="0"/>
              </a:rPr>
            </a:br>
            <a:r>
              <a:rPr lang="de-DE" smtClean="0">
                <a:latin typeface="Arial" pitchFamily="34" charset="0"/>
              </a:rPr>
              <a:t>one out of 64 available categories based on 8 network classes and 8 speed classes (within a network class).</a:t>
            </a:r>
          </a:p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4E25EF10-60D2-4ABC-A114-58AE53FA9692}" type="slidenum">
              <a:rPr lang="de-DE" altLang="de-DE" sz="1200" smtClean="0">
                <a:latin typeface="Times New Roman" pitchFamily="18" charset="0"/>
              </a:rPr>
              <a:pPr eaLnBrk="1" hangingPunct="1"/>
              <a:t>4</a:t>
            </a:fld>
            <a:endParaRPr lang="de-DE" altLang="de-DE" sz="1200" smtClean="0">
              <a:latin typeface="Times New Roman" pitchFamily="18" charset="0"/>
            </a:endParaRPr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7913" y="863600"/>
            <a:ext cx="4641850" cy="3481388"/>
          </a:xfrm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3288" y="4730750"/>
            <a:ext cx="4991100" cy="4486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DE" smtClean="0">
                <a:latin typeface="Arial" pitchFamily="34" charset="0"/>
              </a:rPr>
              <a:t>By specifying the minimum and maximum speed values within each network class all the other speed classes are defined via linear interpolation.</a:t>
            </a:r>
          </a:p>
          <a:p>
            <a:pPr eaLnBrk="1" hangingPunct="1"/>
            <a:r>
              <a:rPr lang="de-DE" smtClean="0">
                <a:latin typeface="Arial" pitchFamily="34" charset="0"/>
              </a:rPr>
              <a:t>Furthermore the vehicles maximum speed is used to cut the speed classes.</a:t>
            </a:r>
          </a:p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de-DE" dirty="0" smtClean="0"/>
              <a:t>The </a:t>
            </a:r>
            <a:r>
              <a:rPr lang="de-DE" dirty="0" err="1" smtClean="0"/>
              <a:t>segments</a:t>
            </a:r>
            <a:r>
              <a:rPr lang="de-DE" dirty="0" smtClean="0"/>
              <a:t> </a:t>
            </a:r>
            <a:r>
              <a:rPr lang="de-DE" dirty="0" err="1" smtClean="0"/>
              <a:t>basic</a:t>
            </a:r>
            <a:r>
              <a:rPr lang="de-DE" dirty="0" smtClean="0"/>
              <a:t> </a:t>
            </a:r>
            <a:r>
              <a:rPr lang="de-DE" dirty="0" err="1" smtClean="0"/>
              <a:t>properties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length</a:t>
            </a:r>
            <a:r>
              <a:rPr lang="de-DE" dirty="0" smtClean="0"/>
              <a:t>, </a:t>
            </a:r>
            <a:r>
              <a:rPr lang="de-DE" dirty="0" err="1" smtClean="0"/>
              <a:t>speed</a:t>
            </a:r>
            <a:r>
              <a:rPr lang="de-DE" dirty="0" smtClean="0"/>
              <a:t> </a:t>
            </a:r>
            <a:r>
              <a:rPr lang="de-DE" dirty="0" err="1" smtClean="0"/>
              <a:t>class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network</a:t>
            </a:r>
            <a:r>
              <a:rPr lang="de-DE" dirty="0" smtClean="0"/>
              <a:t> </a:t>
            </a:r>
            <a:r>
              <a:rPr lang="de-DE" dirty="0" err="1" smtClean="0"/>
              <a:t>class</a:t>
            </a:r>
            <a:r>
              <a:rPr lang="de-DE" dirty="0" smtClean="0"/>
              <a:t>.</a:t>
            </a:r>
            <a:br>
              <a:rPr lang="de-DE" dirty="0" smtClean="0"/>
            </a:br>
            <a:r>
              <a:rPr lang="de-DE" dirty="0" smtClean="0"/>
              <a:t>The so-</a:t>
            </a:r>
            <a:r>
              <a:rPr lang="de-DE" dirty="0" err="1" smtClean="0"/>
              <a:t>called</a:t>
            </a:r>
            <a:r>
              <a:rPr lang="de-DE" dirty="0" smtClean="0"/>
              <a:t> </a:t>
            </a:r>
            <a:r>
              <a:rPr lang="de-DE" dirty="0" err="1" smtClean="0"/>
              <a:t>costs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</a:t>
            </a:r>
            <a:r>
              <a:rPr lang="de-DE" dirty="0" err="1" smtClean="0"/>
              <a:t>segment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then</a:t>
            </a:r>
            <a:r>
              <a:rPr lang="de-DE" dirty="0" smtClean="0"/>
              <a:t> </a:t>
            </a:r>
            <a:r>
              <a:rPr lang="de-DE" dirty="0" err="1" smtClean="0"/>
              <a:t>derived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following</a:t>
            </a:r>
            <a:r>
              <a:rPr lang="de-DE" dirty="0" smtClean="0"/>
              <a:t> </a:t>
            </a:r>
            <a:r>
              <a:rPr lang="de-DE" dirty="0" err="1" smtClean="0"/>
              <a:t>process</a:t>
            </a:r>
            <a:r>
              <a:rPr lang="de-DE" dirty="0" smtClean="0"/>
              <a:t>:</a:t>
            </a:r>
          </a:p>
          <a:p>
            <a:pPr marL="228600" indent="-228600">
              <a:buFontTx/>
              <a:buAutoNum type="arabicPeriod"/>
              <a:defRPr/>
            </a:pPr>
            <a:r>
              <a:rPr lang="de-DE" dirty="0" smtClean="0"/>
              <a:t>The </a:t>
            </a:r>
            <a:r>
              <a:rPr lang="de-DE" dirty="0" err="1" smtClean="0"/>
              <a:t>driving</a:t>
            </a:r>
            <a:r>
              <a:rPr lang="de-DE" dirty="0" smtClean="0"/>
              <a:t> time </a:t>
            </a:r>
            <a:r>
              <a:rPr lang="de-DE" dirty="0" err="1" smtClean="0"/>
              <a:t>depends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speed</a:t>
            </a:r>
            <a:r>
              <a:rPr lang="de-DE" dirty="0" smtClean="0"/>
              <a:t> </a:t>
            </a:r>
            <a:r>
              <a:rPr lang="de-DE" dirty="0" err="1" smtClean="0"/>
              <a:t>profile</a:t>
            </a:r>
            <a:endParaRPr lang="de-DE" dirty="0" smtClean="0"/>
          </a:p>
          <a:p>
            <a:pPr marL="228600" indent="-228600">
              <a:buFontTx/>
              <a:buAutoNum type="arabicPeriod"/>
              <a:defRPr/>
            </a:pPr>
            <a:r>
              <a:rPr lang="de-DE" dirty="0" smtClean="0"/>
              <a:t>The </a:t>
            </a:r>
            <a:r>
              <a:rPr lang="de-DE" dirty="0" err="1" smtClean="0"/>
              <a:t>initial</a:t>
            </a:r>
            <a:r>
              <a:rPr lang="de-DE" dirty="0" smtClean="0"/>
              <a:t> </a:t>
            </a:r>
            <a:r>
              <a:rPr lang="de-DE" dirty="0" err="1" smtClean="0"/>
              <a:t>costs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computed</a:t>
            </a:r>
            <a:r>
              <a:rPr lang="de-DE" dirty="0" smtClean="0"/>
              <a:t> </a:t>
            </a:r>
            <a:r>
              <a:rPr lang="de-DE" dirty="0" err="1" smtClean="0"/>
              <a:t>based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approximation</a:t>
            </a:r>
            <a:r>
              <a:rPr lang="de-DE" dirty="0" smtClean="0"/>
              <a:t> </a:t>
            </a:r>
            <a:r>
              <a:rPr lang="de-DE" dirty="0" err="1" smtClean="0"/>
              <a:t>formula</a:t>
            </a:r>
            <a:r>
              <a:rPr lang="de-DE" dirty="0" smtClean="0"/>
              <a:t> (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slide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not </a:t>
            </a:r>
            <a:r>
              <a:rPr lang="de-DE" dirty="0" err="1" smtClean="0"/>
              <a:t>show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exact</a:t>
            </a:r>
            <a:r>
              <a:rPr lang="de-DE" dirty="0" smtClean="0"/>
              <a:t> </a:t>
            </a:r>
            <a:r>
              <a:rPr lang="de-DE" dirty="0" err="1" smtClean="0"/>
              <a:t>formula</a:t>
            </a:r>
            <a:r>
              <a:rPr lang="de-DE" dirty="0" smtClean="0"/>
              <a:t>, </a:t>
            </a:r>
            <a:r>
              <a:rPr lang="de-DE" dirty="0" err="1" smtClean="0"/>
              <a:t>this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confidential</a:t>
            </a:r>
            <a:r>
              <a:rPr lang="de-DE" dirty="0" smtClean="0"/>
              <a:t>)</a:t>
            </a:r>
          </a:p>
          <a:p>
            <a:pPr marL="228600" indent="-228600">
              <a:buFontTx/>
              <a:buAutoNum type="arabicPeriod"/>
              <a:defRPr/>
            </a:pPr>
            <a:r>
              <a:rPr lang="de-DE" dirty="0" err="1" smtClean="0"/>
              <a:t>If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segment</a:t>
            </a:r>
            <a:r>
              <a:rPr lang="de-DE" dirty="0" smtClean="0"/>
              <a:t> </a:t>
            </a:r>
            <a:r>
              <a:rPr lang="de-DE" dirty="0" err="1" smtClean="0"/>
              <a:t>belongs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a </a:t>
            </a:r>
            <a:r>
              <a:rPr lang="de-DE" dirty="0" err="1" smtClean="0"/>
              <a:t>category</a:t>
            </a:r>
            <a:r>
              <a:rPr lang="de-DE" dirty="0" smtClean="0"/>
              <a:t> such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highways</a:t>
            </a:r>
            <a:r>
              <a:rPr lang="de-DE" dirty="0" smtClean="0"/>
              <a:t>, </a:t>
            </a:r>
            <a:r>
              <a:rPr lang="de-DE" dirty="0" err="1" smtClean="0"/>
              <a:t>tollroads</a:t>
            </a:r>
            <a:r>
              <a:rPr lang="de-DE" dirty="0" smtClean="0"/>
              <a:t>, </a:t>
            </a:r>
            <a:r>
              <a:rPr lang="de-DE" dirty="0" err="1" smtClean="0"/>
              <a:t>residential</a:t>
            </a:r>
            <a:r>
              <a:rPr lang="de-DE" dirty="0" smtClean="0"/>
              <a:t>, … a </a:t>
            </a:r>
            <a:r>
              <a:rPr lang="de-DE" dirty="0" err="1" smtClean="0"/>
              <a:t>correction</a:t>
            </a:r>
            <a:r>
              <a:rPr lang="de-DE" dirty="0" smtClean="0"/>
              <a:t> </a:t>
            </a:r>
            <a:r>
              <a:rPr lang="de-DE" dirty="0" err="1" smtClean="0"/>
              <a:t>factor</a:t>
            </a:r>
            <a:r>
              <a:rPr lang="de-DE" dirty="0" smtClean="0"/>
              <a:t> </a:t>
            </a:r>
            <a:r>
              <a:rPr lang="de-DE" dirty="0" err="1" smtClean="0"/>
              <a:t>called</a:t>
            </a:r>
            <a:r>
              <a:rPr lang="de-DE" dirty="0" smtClean="0"/>
              <a:t> </a:t>
            </a:r>
            <a:r>
              <a:rPr lang="de-DE" dirty="0" err="1" smtClean="0"/>
              <a:t>malus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applied</a:t>
            </a:r>
            <a:r>
              <a:rPr lang="de-DE" dirty="0" smtClean="0"/>
              <a:t> (</a:t>
            </a:r>
            <a:r>
              <a:rPr lang="de-DE" dirty="0" err="1" smtClean="0"/>
              <a:t>see</a:t>
            </a:r>
            <a:r>
              <a:rPr lang="de-DE" dirty="0" smtClean="0"/>
              <a:t> also </a:t>
            </a:r>
            <a:r>
              <a:rPr lang="de-DE" dirty="0" err="1" smtClean="0"/>
              <a:t>next</a:t>
            </a:r>
            <a:r>
              <a:rPr lang="de-DE" dirty="0" smtClean="0"/>
              <a:t> </a:t>
            </a:r>
            <a:r>
              <a:rPr lang="de-DE" dirty="0" err="1" smtClean="0"/>
              <a:t>slide</a:t>
            </a:r>
            <a:r>
              <a:rPr lang="de-DE" dirty="0" smtClean="0"/>
              <a:t>)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5360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1F6C51DA-03C5-4246-BE9D-80BAEDF85EFC}" type="slidenum">
              <a:rPr lang="de-DE" altLang="de-DE" sz="1200" smtClean="0">
                <a:latin typeface="Times New Roman" pitchFamily="18" charset="0"/>
              </a:rPr>
              <a:pPr eaLnBrk="1" hangingPunct="1"/>
              <a:t>5</a:t>
            </a:fld>
            <a:endParaRPr lang="de-DE" altLang="de-DE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462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smtClean="0">
                <a:latin typeface="Arial" pitchFamily="34" charset="0"/>
              </a:rPr>
              <a:t>Depending on the „malified“ segments the cheapest track may be south or north.</a:t>
            </a:r>
            <a:br>
              <a:rPr lang="de-DE" smtClean="0">
                <a:latin typeface="Arial" pitchFamily="34" charset="0"/>
              </a:rPr>
            </a:br>
            <a:r>
              <a:rPr lang="de-DE" smtClean="0">
                <a:latin typeface="Arial" pitchFamily="34" charset="0"/>
              </a:rPr>
              <a:t>The high ligthed sements belong to a malified category and their costs are therefore increased.</a:t>
            </a:r>
            <a:br>
              <a:rPr lang="de-DE" smtClean="0">
                <a:latin typeface="Arial" pitchFamily="34" charset="0"/>
              </a:rPr>
            </a:br>
            <a:r>
              <a:rPr lang="de-DE" smtClean="0">
                <a:latin typeface="Arial" pitchFamily="34" charset="0"/>
              </a:rPr>
              <a:t>With a malus of 50% or higher the optimal track is no longer the northern track but the alternative southern track.</a:t>
            </a:r>
          </a:p>
          <a:p>
            <a:endParaRPr lang="de-DE" smtClean="0">
              <a:latin typeface="Arial" pitchFamily="34" charset="0"/>
            </a:endParaRPr>
          </a:p>
        </p:txBody>
      </p:sp>
      <p:sp>
        <p:nvSpPr>
          <p:cNvPr id="15462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FEBFDF3A-B847-4BF0-A862-A505BE2E8959}" type="slidenum">
              <a:rPr lang="de-DE" altLang="de-DE" sz="1200" smtClean="0">
                <a:latin typeface="Times New Roman" pitchFamily="18" charset="0"/>
              </a:rPr>
              <a:pPr eaLnBrk="1" hangingPunct="1"/>
              <a:t>6</a:t>
            </a:fld>
            <a:endParaRPr lang="de-DE" altLang="de-DE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565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smtClean="0">
                <a:latin typeface="Arial" pitchFamily="34" charset="0"/>
              </a:rPr>
              <a:t>Be careful with extreme values of the optimization parameter:</a:t>
            </a:r>
          </a:p>
          <a:p>
            <a:r>
              <a:rPr lang="de-DE" smtClean="0">
                <a:latin typeface="Arial" pitchFamily="34" charset="0"/>
              </a:rPr>
              <a:t>Assigning optimization=0 does no longer consider driving time on ferries and therefore a ridiculous shortcut by ferry hopping may occur.</a:t>
            </a:r>
          </a:p>
          <a:p>
            <a:endParaRPr lang="de-DE" smtClean="0">
              <a:latin typeface="Arial" pitchFamily="34" charset="0"/>
            </a:endParaRPr>
          </a:p>
        </p:txBody>
      </p:sp>
      <p:sp>
        <p:nvSpPr>
          <p:cNvPr id="15565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79160C87-AD99-464D-8738-6A6CC09365B4}" type="slidenum">
              <a:rPr lang="de-DE" altLang="de-DE" sz="1200" smtClean="0">
                <a:latin typeface="Times New Roman" pitchFamily="18" charset="0"/>
              </a:rPr>
              <a:pPr eaLnBrk="1" hangingPunct="1"/>
              <a:t>7</a:t>
            </a:fld>
            <a:endParaRPr lang="de-DE" altLang="de-DE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667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smtClean="0">
                <a:latin typeface="Arial" pitchFamily="34" charset="0"/>
              </a:rPr>
              <a:t>If the optimization parameter is too high it may happen that the detour via a adjacent town is „cheaper“ than a straight connection from where you are.</a:t>
            </a:r>
          </a:p>
          <a:p>
            <a:endParaRPr lang="de-DE" smtClean="0">
              <a:latin typeface="Arial" pitchFamily="34" charset="0"/>
            </a:endParaRPr>
          </a:p>
        </p:txBody>
      </p:sp>
      <p:sp>
        <p:nvSpPr>
          <p:cNvPr id="15667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defTabSz="923925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/>
            <a:fld id="{88C3C387-890F-4FCE-A111-63A59B3B5959}" type="slidenum">
              <a:rPr lang="de-DE" altLang="de-DE" sz="1200" smtClean="0">
                <a:latin typeface="Times New Roman" pitchFamily="18" charset="0"/>
              </a:rPr>
              <a:pPr eaLnBrk="1" hangingPunct="1"/>
              <a:t>8</a:t>
            </a:fld>
            <a:endParaRPr lang="de-DE" altLang="de-DE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pieren 12"/>
          <p:cNvGrpSpPr/>
          <p:nvPr/>
        </p:nvGrpSpPr>
        <p:grpSpPr bwMode="gray">
          <a:xfrm>
            <a:off x="-19051" y="515144"/>
            <a:ext cx="9172575" cy="6370240"/>
            <a:chOff x="-19051" y="515144"/>
            <a:chExt cx="9172575" cy="6370240"/>
          </a:xfrm>
        </p:grpSpPr>
        <p:pic>
          <p:nvPicPr>
            <p:cNvPr id="12" name="Picture 2" descr="W:\Projekte\Red Pepper\PTV\Grafiken\PPT_Moebiusband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88"/>
            <a:stretch/>
          </p:blipFill>
          <p:spPr bwMode="gray">
            <a:xfrm>
              <a:off x="-19051" y="2819400"/>
              <a:ext cx="9172575" cy="4065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Bild 3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503548" y="515144"/>
              <a:ext cx="1511300" cy="609600"/>
            </a:xfrm>
            <a:prstGeom prst="rect">
              <a:avLst/>
            </a:prstGeom>
          </p:spPr>
        </p:pic>
        <p:sp>
          <p:nvSpPr>
            <p:cNvPr id="11" name="Textfeld 10"/>
            <p:cNvSpPr txBox="1"/>
            <p:nvPr userDrawn="1"/>
          </p:nvSpPr>
          <p:spPr bwMode="gray">
            <a:xfrm>
              <a:off x="539750" y="6326854"/>
              <a:ext cx="785898" cy="215444"/>
            </a:xfrm>
            <a:prstGeom prst="rect">
              <a:avLst/>
            </a:prstGeom>
          </p:spPr>
          <p:txBody>
            <a:bodyPr vert="horz" wrap="none" lIns="0" tIns="0" rIns="0" bIns="0" rtlCol="0" anchor="b" anchorCtr="0"/>
            <a:lstStyle>
              <a:defPPr>
                <a:defRPr lang="de-DE"/>
              </a:defPPr>
              <a:lvl1pPr algn="r">
                <a:defRPr sz="800"/>
              </a:lvl1pPr>
            </a:lstStyle>
            <a:p>
              <a:pPr lvl="0" algn="l"/>
              <a:r>
                <a:rPr lang="de-DE" noProof="0" smtClean="0">
                  <a:solidFill>
                    <a:schemeClr val="bg1"/>
                  </a:solidFill>
                </a:rPr>
                <a:t>www.ptvag.com</a:t>
              </a:r>
              <a:endParaRPr lang="de-DE" noProof="0">
                <a:solidFill>
                  <a:schemeClr val="bg1"/>
                </a:solidFill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 bwMode="gray">
          <a:xfrm>
            <a:off x="539750" y="3104965"/>
            <a:ext cx="6300788" cy="1260140"/>
          </a:xfrm>
        </p:spPr>
        <p:txBody>
          <a:bodyPr/>
          <a:lstStyle>
            <a:lvl1pPr>
              <a:defRPr sz="2500"/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gray">
          <a:xfrm>
            <a:off x="539750" y="1412875"/>
            <a:ext cx="6300788" cy="1665610"/>
          </a:xfrm>
        </p:spPr>
        <p:txBody>
          <a:bodyPr anchor="b" anchorCtr="0"/>
          <a:lstStyle>
            <a:lvl1pPr marL="0" indent="0" algn="l">
              <a:buNone/>
              <a:defRPr sz="1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noProof="0" smtClean="0"/>
              <a:t>Formatvorlage des Untertitelmasters durch Klicken bearbeiten</a:t>
            </a:r>
            <a:endParaRPr lang="de-DE" noProof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012160" y="5733256"/>
            <a:ext cx="2580730" cy="809042"/>
          </a:xfrm>
        </p:spPr>
        <p:txBody>
          <a:bodyPr anchor="b" anchorCtr="0"/>
          <a:lstStyle>
            <a:lvl1pPr algn="r">
              <a:lnSpc>
                <a:spcPct val="110000"/>
              </a:lnSpc>
              <a:spcAft>
                <a:spcPts val="0"/>
              </a:spcAft>
              <a:defRPr sz="800"/>
            </a:lvl1pPr>
          </a:lstStyle>
          <a:p>
            <a:pPr lvl="0"/>
            <a:r>
              <a:rPr lang="de-DE" smtClean="0"/>
              <a:t>Name, Ort, Datum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7663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pieren 12"/>
          <p:cNvGrpSpPr/>
          <p:nvPr/>
        </p:nvGrpSpPr>
        <p:grpSpPr bwMode="gray">
          <a:xfrm>
            <a:off x="-19051" y="515144"/>
            <a:ext cx="9172575" cy="6370240"/>
            <a:chOff x="-19051" y="515144"/>
            <a:chExt cx="9172575" cy="6370240"/>
          </a:xfrm>
        </p:grpSpPr>
        <p:pic>
          <p:nvPicPr>
            <p:cNvPr id="14" name="Picture 2" descr="W:\Projekte\Red Pepper\PTV\Grafiken\PPT_Moebiusband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88"/>
            <a:stretch/>
          </p:blipFill>
          <p:spPr bwMode="gray">
            <a:xfrm>
              <a:off x="-19051" y="2819400"/>
              <a:ext cx="9172575" cy="4065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Bild 3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503548" y="515144"/>
              <a:ext cx="1511300" cy="609600"/>
            </a:xfrm>
            <a:prstGeom prst="rect">
              <a:avLst/>
            </a:prstGeom>
          </p:spPr>
        </p:pic>
        <p:sp>
          <p:nvSpPr>
            <p:cNvPr id="16" name="Textfeld 15"/>
            <p:cNvSpPr txBox="1"/>
            <p:nvPr userDrawn="1"/>
          </p:nvSpPr>
          <p:spPr bwMode="gray">
            <a:xfrm>
              <a:off x="539750" y="6326854"/>
              <a:ext cx="785898" cy="215444"/>
            </a:xfrm>
            <a:prstGeom prst="rect">
              <a:avLst/>
            </a:prstGeom>
          </p:spPr>
          <p:txBody>
            <a:bodyPr vert="horz" wrap="none" lIns="0" tIns="0" rIns="0" bIns="0" rtlCol="0" anchor="b" anchorCtr="0"/>
            <a:lstStyle>
              <a:defPPr>
                <a:defRPr lang="de-DE"/>
              </a:defPPr>
              <a:lvl1pPr algn="r">
                <a:defRPr sz="800"/>
              </a:lvl1pPr>
            </a:lstStyle>
            <a:p>
              <a:pPr lvl="0" algn="l"/>
              <a:r>
                <a:rPr lang="de-DE" noProof="0" smtClean="0">
                  <a:solidFill>
                    <a:schemeClr val="bg1"/>
                  </a:solidFill>
                </a:rPr>
                <a:t>www.ptvag.com</a:t>
              </a:r>
              <a:endParaRPr lang="de-DE" noProof="0">
                <a:solidFill>
                  <a:schemeClr val="bg1"/>
                </a:solidFill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 bwMode="gray">
          <a:xfrm>
            <a:off x="539750" y="2240868"/>
            <a:ext cx="6300788" cy="288032"/>
          </a:xfrm>
        </p:spPr>
        <p:txBody>
          <a:bodyPr/>
          <a:lstStyle>
            <a:lvl1pPr>
              <a:lnSpc>
                <a:spcPct val="100000"/>
              </a:lnSpc>
              <a:defRPr sz="1800"/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gray">
          <a:xfrm>
            <a:off x="539750" y="2562906"/>
            <a:ext cx="6300788" cy="2450269"/>
          </a:xfrm>
        </p:spPr>
        <p:txBody>
          <a:bodyPr anchor="t" anchorCtr="0"/>
          <a:lstStyle>
            <a:lvl1pPr marL="266700" indent="-266700" algn="l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tabLst>
                <a:tab pos="266700" algn="l"/>
              </a:tabLst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noProof="0" smtClean="0"/>
              <a:t>Formatvorlage des Untertitelmasters durch Klicken bearbeiten</a:t>
            </a:r>
            <a:endParaRPr lang="de-DE" noProof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012160" y="5733256"/>
            <a:ext cx="2580730" cy="809042"/>
          </a:xfrm>
        </p:spPr>
        <p:txBody>
          <a:bodyPr anchor="b" anchorCtr="0"/>
          <a:lstStyle>
            <a:lvl1pPr algn="r">
              <a:lnSpc>
                <a:spcPct val="110000"/>
              </a:lnSpc>
              <a:spcAft>
                <a:spcPts val="0"/>
              </a:spcAft>
              <a:defRPr sz="800"/>
            </a:lvl1pPr>
          </a:lstStyle>
          <a:p>
            <a:pPr lvl="0"/>
            <a:r>
              <a:rPr lang="de-DE" smtClean="0"/>
              <a:t>Name, Ort, Datum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7103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539750" y="1357722"/>
            <a:ext cx="8064500" cy="4663666"/>
          </a:xfrm>
        </p:spPr>
        <p:txBody>
          <a:bodyPr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51017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539750" y="1357722"/>
            <a:ext cx="3887788" cy="4663666"/>
          </a:xfrm>
        </p:spPr>
        <p:txBody>
          <a:bodyPr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6" name="Inhaltsplatzhalter 2"/>
          <p:cNvSpPr>
            <a:spLocks noGrp="1"/>
          </p:cNvSpPr>
          <p:nvPr>
            <p:ph idx="13"/>
          </p:nvPr>
        </p:nvSpPr>
        <p:spPr bwMode="gray">
          <a:xfrm>
            <a:off x="4716463" y="1357722"/>
            <a:ext cx="3875819" cy="4663666"/>
          </a:xfrm>
        </p:spPr>
        <p:txBody>
          <a:bodyPr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239843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12260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3"/>
          </p:nvPr>
        </p:nvSpPr>
        <p:spPr bwMode="gray">
          <a:xfrm>
            <a:off x="539750" y="1412874"/>
            <a:ext cx="8064500" cy="4608513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7954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3"/>
          </p:nvPr>
        </p:nvSpPr>
        <p:spPr bwMode="gray">
          <a:xfrm>
            <a:off x="539750" y="1412874"/>
            <a:ext cx="3887788" cy="4608513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7" name="Bildplatzhalter 5"/>
          <p:cNvSpPr>
            <a:spLocks noGrp="1"/>
          </p:cNvSpPr>
          <p:nvPr>
            <p:ph type="pic" sz="quarter" idx="14"/>
          </p:nvPr>
        </p:nvSpPr>
        <p:spPr bwMode="gray">
          <a:xfrm>
            <a:off x="4716462" y="1412874"/>
            <a:ext cx="3887788" cy="4608513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6647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3"/>
          </p:nvPr>
        </p:nvSpPr>
        <p:spPr bwMode="gray">
          <a:xfrm>
            <a:off x="539750" y="1412875"/>
            <a:ext cx="3887788" cy="2160588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7" name="Bildplatzhalter 5"/>
          <p:cNvSpPr>
            <a:spLocks noGrp="1"/>
          </p:cNvSpPr>
          <p:nvPr>
            <p:ph type="pic" sz="quarter" idx="14"/>
          </p:nvPr>
        </p:nvSpPr>
        <p:spPr bwMode="gray">
          <a:xfrm>
            <a:off x="4716462" y="1412875"/>
            <a:ext cx="3887788" cy="2160588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8" name="Bildplatzhalter 5"/>
          <p:cNvSpPr>
            <a:spLocks noGrp="1"/>
          </p:cNvSpPr>
          <p:nvPr>
            <p:ph type="pic" sz="quarter" idx="15"/>
          </p:nvPr>
        </p:nvSpPr>
        <p:spPr bwMode="gray">
          <a:xfrm>
            <a:off x="539750" y="3861358"/>
            <a:ext cx="3887788" cy="2160588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0" name="Bildplatzhalter 5"/>
          <p:cNvSpPr>
            <a:spLocks noGrp="1"/>
          </p:cNvSpPr>
          <p:nvPr>
            <p:ph type="pic" sz="quarter" idx="16"/>
          </p:nvPr>
        </p:nvSpPr>
        <p:spPr bwMode="gray">
          <a:xfrm>
            <a:off x="4716462" y="3861358"/>
            <a:ext cx="3887788" cy="2160030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133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539751" y="3805646"/>
            <a:ext cx="1836006" cy="2215742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3"/>
          </p:nvPr>
        </p:nvSpPr>
        <p:spPr bwMode="gray">
          <a:xfrm>
            <a:off x="2592388" y="3805646"/>
            <a:ext cx="1835150" cy="2215742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8" name="Inhaltsplatzhalter 2"/>
          <p:cNvSpPr>
            <a:spLocks noGrp="1"/>
          </p:cNvSpPr>
          <p:nvPr>
            <p:ph idx="14"/>
          </p:nvPr>
        </p:nvSpPr>
        <p:spPr bwMode="gray">
          <a:xfrm>
            <a:off x="4716463" y="3805646"/>
            <a:ext cx="1835150" cy="2215742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10" name="Inhaltsplatzhalter 2"/>
          <p:cNvSpPr>
            <a:spLocks noGrp="1"/>
          </p:cNvSpPr>
          <p:nvPr>
            <p:ph idx="15"/>
          </p:nvPr>
        </p:nvSpPr>
        <p:spPr bwMode="gray">
          <a:xfrm>
            <a:off x="6768244" y="3805646"/>
            <a:ext cx="1836006" cy="2215742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6"/>
          </p:nvPr>
        </p:nvSpPr>
        <p:spPr bwMode="gray">
          <a:xfrm>
            <a:off x="539750" y="1412875"/>
            <a:ext cx="1836006" cy="2160141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2" name="Bildplatzhalter 10"/>
          <p:cNvSpPr>
            <a:spLocks noGrp="1"/>
          </p:cNvSpPr>
          <p:nvPr>
            <p:ph type="pic" sz="quarter" idx="17"/>
          </p:nvPr>
        </p:nvSpPr>
        <p:spPr bwMode="gray">
          <a:xfrm>
            <a:off x="2592388" y="1412875"/>
            <a:ext cx="1835150" cy="2160141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3" name="Bildplatzhalter 10"/>
          <p:cNvSpPr>
            <a:spLocks noGrp="1"/>
          </p:cNvSpPr>
          <p:nvPr>
            <p:ph type="pic" sz="quarter" idx="18"/>
          </p:nvPr>
        </p:nvSpPr>
        <p:spPr bwMode="gray">
          <a:xfrm>
            <a:off x="4716462" y="1412875"/>
            <a:ext cx="1835151" cy="2160141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4" name="Bildplatzhalter 10"/>
          <p:cNvSpPr>
            <a:spLocks noGrp="1"/>
          </p:cNvSpPr>
          <p:nvPr>
            <p:ph type="pic" sz="quarter" idx="19"/>
          </p:nvPr>
        </p:nvSpPr>
        <p:spPr bwMode="gray">
          <a:xfrm>
            <a:off x="6768244" y="1412875"/>
            <a:ext cx="1836006" cy="2160141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268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er mit Text (rech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4716463" y="1340768"/>
            <a:ext cx="3887785" cy="147616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3"/>
          </p:nvPr>
        </p:nvSpPr>
        <p:spPr bwMode="gray">
          <a:xfrm>
            <a:off x="4716464" y="2996952"/>
            <a:ext cx="3887786" cy="144016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8" name="Inhaltsplatzhalter 2"/>
          <p:cNvSpPr>
            <a:spLocks noGrp="1"/>
          </p:cNvSpPr>
          <p:nvPr>
            <p:ph idx="14"/>
          </p:nvPr>
        </p:nvSpPr>
        <p:spPr bwMode="gray">
          <a:xfrm>
            <a:off x="4716464" y="4581028"/>
            <a:ext cx="3887785" cy="144035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6"/>
          </p:nvPr>
        </p:nvSpPr>
        <p:spPr bwMode="gray">
          <a:xfrm>
            <a:off x="539750" y="1412875"/>
            <a:ext cx="3887788" cy="1404057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2" name="Bildplatzhalter 10"/>
          <p:cNvSpPr>
            <a:spLocks noGrp="1"/>
          </p:cNvSpPr>
          <p:nvPr>
            <p:ph type="pic" sz="quarter" idx="17"/>
          </p:nvPr>
        </p:nvSpPr>
        <p:spPr bwMode="gray">
          <a:xfrm>
            <a:off x="539750" y="3033112"/>
            <a:ext cx="3887788" cy="1404000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3" name="Bildplatzhalter 10"/>
          <p:cNvSpPr>
            <a:spLocks noGrp="1"/>
          </p:cNvSpPr>
          <p:nvPr>
            <p:ph type="pic" sz="quarter" idx="18"/>
          </p:nvPr>
        </p:nvSpPr>
        <p:spPr bwMode="gray">
          <a:xfrm>
            <a:off x="539750" y="4617132"/>
            <a:ext cx="3887788" cy="1401230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9271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er mit Text (link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gray">
          <a:xfrm>
            <a:off x="539751" y="1340768"/>
            <a:ext cx="3887787" cy="147616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39750" y="224645"/>
            <a:ext cx="8064500" cy="180020"/>
          </a:xfrm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Subline/Navigation</a:t>
            </a:r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3"/>
          </p:nvPr>
        </p:nvSpPr>
        <p:spPr bwMode="gray">
          <a:xfrm>
            <a:off x="539750" y="2996952"/>
            <a:ext cx="3887788" cy="144016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8" name="Inhaltsplatzhalter 2"/>
          <p:cNvSpPr>
            <a:spLocks noGrp="1"/>
          </p:cNvSpPr>
          <p:nvPr>
            <p:ph idx="14"/>
          </p:nvPr>
        </p:nvSpPr>
        <p:spPr bwMode="gray">
          <a:xfrm>
            <a:off x="539752" y="4581028"/>
            <a:ext cx="3887787" cy="144035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6"/>
          </p:nvPr>
        </p:nvSpPr>
        <p:spPr bwMode="gray">
          <a:xfrm>
            <a:off x="4716462" y="1412875"/>
            <a:ext cx="3887788" cy="1404057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2" name="Bildplatzhalter 10"/>
          <p:cNvSpPr>
            <a:spLocks noGrp="1"/>
          </p:cNvSpPr>
          <p:nvPr>
            <p:ph type="pic" sz="quarter" idx="17"/>
          </p:nvPr>
        </p:nvSpPr>
        <p:spPr bwMode="gray">
          <a:xfrm>
            <a:off x="4716462" y="3033112"/>
            <a:ext cx="3887788" cy="1404000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13" name="Bildplatzhalter 10"/>
          <p:cNvSpPr>
            <a:spLocks noGrp="1"/>
          </p:cNvSpPr>
          <p:nvPr>
            <p:ph type="pic" sz="quarter" idx="18"/>
          </p:nvPr>
        </p:nvSpPr>
        <p:spPr bwMode="gray">
          <a:xfrm>
            <a:off x="4716462" y="4617132"/>
            <a:ext cx="3887788" cy="1401230"/>
          </a:xfrm>
          <a:solidFill>
            <a:schemeClr val="bg2"/>
          </a:solidFill>
        </p:spPr>
        <p:txBody>
          <a:bodyPr vert="horz" lIns="0" tIns="0" rIns="0" bIns="0" rtlCol="0" anchor="ctr" anchorCtr="0">
            <a:noAutofit/>
          </a:bodyPr>
          <a:lstStyle>
            <a:lvl1pPr>
              <a:defRPr lang="de-DE"/>
            </a:lvl1pPr>
          </a:lstStyle>
          <a:p>
            <a:pPr lvl="0" algn="ctr"/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2082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 smtClean="0"/>
              <a:t>Autor I Thema I Datum (Eingabe per "Einfügen &gt; Kopf- und Fußzeile")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38456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6745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el, Inhal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7225" y="1301750"/>
            <a:ext cx="6478588" cy="3603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57225" y="2065338"/>
            <a:ext cx="3824288" cy="4138612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33913" y="2065338"/>
            <a:ext cx="3824287" cy="1992312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33913" y="4210050"/>
            <a:ext cx="3824287" cy="19939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43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7225" y="1301750"/>
            <a:ext cx="6478588" cy="3603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657225" y="2065338"/>
            <a:ext cx="7800975" cy="4138612"/>
          </a:xfrm>
        </p:spPr>
        <p:txBody>
          <a:bodyPr/>
          <a:lstStyle/>
          <a:p>
            <a:pPr lvl="0"/>
            <a:endParaRPr lang="de-DE" noProof="0" smtClean="0"/>
          </a:p>
        </p:txBody>
      </p:sp>
    </p:spTree>
    <p:extLst>
      <p:ext uri="{BB962C8B-B14F-4D97-AF65-F5344CB8AC3E}">
        <p14:creationId xmlns:p14="http://schemas.microsoft.com/office/powerpoint/2010/main" val="2354690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50" y="495722"/>
            <a:ext cx="8064500" cy="75608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noProof="0" smtClean="0"/>
              <a:t>Titelmasterformat durch Klicken bearbeiten</a:t>
            </a:r>
            <a:endParaRPr lang="de-DE" noProof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22"/>
            <a:ext cx="8064500" cy="466366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 bwMode="gray">
          <a:xfrm>
            <a:off x="2592388" y="6328800"/>
            <a:ext cx="5520704" cy="21544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de-DE" noProof="0" dirty="0" smtClean="0"/>
              <a:t>Autor I Thema I Datum (Eingabe per "Einfügen &gt; Kopf- und Fußzeile")</a:t>
            </a:r>
            <a:endParaRPr lang="de-DE" noProof="0" dirty="0"/>
          </a:p>
        </p:txBody>
      </p:sp>
      <p:sp>
        <p:nvSpPr>
          <p:cNvPr id="9" name="Textfeld 8"/>
          <p:cNvSpPr txBox="1"/>
          <p:nvPr/>
        </p:nvSpPr>
        <p:spPr bwMode="gray">
          <a:xfrm>
            <a:off x="1662027" y="6326854"/>
            <a:ext cx="785898" cy="215444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defPPr>
              <a:defRPr lang="de-DE"/>
            </a:defPPr>
            <a:lvl1pPr algn="r">
              <a:defRPr sz="800"/>
            </a:lvl1pPr>
          </a:lstStyle>
          <a:p>
            <a:pPr lvl="0" algn="l"/>
            <a:r>
              <a:rPr lang="de-DE" noProof="0" smtClean="0"/>
              <a:t>www.ptvag.com</a:t>
            </a:r>
            <a:endParaRPr lang="de-DE" noProof="0"/>
          </a:p>
        </p:txBody>
      </p:sp>
      <p:sp>
        <p:nvSpPr>
          <p:cNvPr id="10" name="Textfeld 9"/>
          <p:cNvSpPr txBox="1"/>
          <p:nvPr/>
        </p:nvSpPr>
        <p:spPr bwMode="gray">
          <a:xfrm>
            <a:off x="8139069" y="6328800"/>
            <a:ext cx="609395" cy="215444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defPPr>
              <a:defRPr lang="de-DE"/>
            </a:defPPr>
            <a:lvl1pPr algn="r">
              <a:defRPr sz="800"/>
            </a:lvl1pPr>
          </a:lstStyle>
          <a:p>
            <a:pPr lvl="0" algn="l"/>
            <a:r>
              <a:rPr lang="de-DE" noProof="0" smtClean="0"/>
              <a:t>I Seite </a:t>
            </a:r>
            <a:fld id="{C959D347-F71B-4BB4-8464-FA4D153279BA}" type="slidenum">
              <a:rPr lang="de-DE" noProof="0" smtClean="0"/>
              <a:t>‹Nr.›</a:t>
            </a:fld>
            <a:endParaRPr lang="de-DE" noProof="0"/>
          </a:p>
        </p:txBody>
      </p:sp>
      <p:pic>
        <p:nvPicPr>
          <p:cNvPr id="11" name="Bild 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17641" y="6291891"/>
            <a:ext cx="993659" cy="258853"/>
          </a:xfrm>
          <a:prstGeom prst="rect">
            <a:avLst/>
          </a:prstGeom>
        </p:spPr>
      </p:pic>
      <p:sp>
        <p:nvSpPr>
          <p:cNvPr id="8" name="Rectangle 24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5988050" y="6661150"/>
            <a:ext cx="94615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/>
          <a:p>
            <a:endParaRPr lang="de-DE" sz="1000" b="1">
              <a:latin typeface="Arial" pitchFamily="34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 userDrawn="1"/>
        </p:nvSpPr>
        <p:spPr bwMode="auto">
          <a:xfrm>
            <a:off x="244475" y="6529388"/>
            <a:ext cx="887413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72000" rIns="72000" bIns="72000" anchorCtr="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r>
              <a:rPr lang="de-DE" sz="800">
                <a:latin typeface="Arial" pitchFamily="34" charset="0"/>
              </a:rPr>
              <a:t>© PTV AG 2011</a:t>
            </a:r>
          </a:p>
        </p:txBody>
      </p:sp>
      <p:sp>
        <p:nvSpPr>
          <p:cNvPr id="13" name="Rectangle 4"/>
          <p:cNvSpPr>
            <a:spLocks noChangeArrowheads="1"/>
          </p:cNvSpPr>
          <p:nvPr userDrawn="1"/>
        </p:nvSpPr>
        <p:spPr bwMode="auto">
          <a:xfrm>
            <a:off x="-14288" y="-3175"/>
            <a:ext cx="9158288" cy="930275"/>
          </a:xfrm>
          <a:prstGeom prst="rect">
            <a:avLst/>
          </a:prstGeom>
          <a:solidFill>
            <a:srgbClr val="C300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de-DE" sz="20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75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8" r:id="rId13"/>
    <p:sldLayoutId id="2147483800" r:id="rId14"/>
    <p:sldLayoutId id="2147483801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105000"/>
        </a:lnSpc>
        <a:spcBef>
          <a:spcPct val="0"/>
        </a:spcBef>
        <a:buNone/>
        <a:defRPr sz="2100" b="1" kern="1200" cap="all" baseline="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0"/>
        </a:spcBef>
        <a:spcAft>
          <a:spcPts val="600"/>
        </a:spcAft>
        <a:buFont typeface="Arial" pitchFamily="34" charset="0"/>
        <a:buNone/>
        <a:tabLst>
          <a:tab pos="2667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66700" indent="-266700" algn="l" defTabSz="914400" rtl="0" eaLnBrk="1" latinLnBrk="0" hangingPunct="1">
        <a:spcBef>
          <a:spcPts val="0"/>
        </a:spcBef>
        <a:buClr>
          <a:schemeClr val="accent1"/>
        </a:buClr>
        <a:buFont typeface="Wingdings 3" pitchFamily="18" charset="2"/>
        <a:buChar char=""/>
        <a:tabLst>
          <a:tab pos="2667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80975" algn="l" defTabSz="914400" rtl="0" eaLnBrk="1" latinLnBrk="0" hangingPunct="1">
        <a:spcBef>
          <a:spcPts val="0"/>
        </a:spcBef>
        <a:buClr>
          <a:schemeClr val="accent1"/>
        </a:buClr>
        <a:buFont typeface="Arial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28650" indent="-180975" algn="l" defTabSz="914400" rtl="0" eaLnBrk="1" latinLnBrk="0" hangingPunct="1">
        <a:spcBef>
          <a:spcPts val="0"/>
        </a:spcBef>
        <a:buClr>
          <a:schemeClr val="accent1"/>
        </a:buClr>
        <a:buFont typeface="Arial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09625" indent="-180975" algn="l" defTabSz="914400" rtl="0" eaLnBrk="1" latinLnBrk="0" hangingPunct="1">
        <a:spcBef>
          <a:spcPts val="0"/>
        </a:spcBef>
        <a:buClr>
          <a:schemeClr val="accent1"/>
        </a:buClr>
        <a:buFont typeface="Arial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pieren 7"/>
          <p:cNvGrpSpPr/>
          <p:nvPr/>
        </p:nvGrpSpPr>
        <p:grpSpPr bwMode="gray">
          <a:xfrm>
            <a:off x="-19051" y="515144"/>
            <a:ext cx="9172575" cy="6370240"/>
            <a:chOff x="-19051" y="515144"/>
            <a:chExt cx="9172575" cy="6370240"/>
          </a:xfrm>
        </p:grpSpPr>
        <p:pic>
          <p:nvPicPr>
            <p:cNvPr id="9" name="Picture 2" descr="W:\Projekte\Red Pepper\PTV\Grafiken\PPT_Moebiusband.png"/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88"/>
            <a:stretch/>
          </p:blipFill>
          <p:spPr bwMode="gray">
            <a:xfrm>
              <a:off x="-19051" y="2819400"/>
              <a:ext cx="9172575" cy="4065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Bild 3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503548" y="515144"/>
              <a:ext cx="1511300" cy="609600"/>
            </a:xfrm>
            <a:prstGeom prst="rect">
              <a:avLst/>
            </a:prstGeom>
          </p:spPr>
        </p:pic>
        <p:sp>
          <p:nvSpPr>
            <p:cNvPr id="11" name="Textfeld 10"/>
            <p:cNvSpPr txBox="1"/>
            <p:nvPr userDrawn="1"/>
          </p:nvSpPr>
          <p:spPr bwMode="gray">
            <a:xfrm>
              <a:off x="539750" y="6326854"/>
              <a:ext cx="785898" cy="215444"/>
            </a:xfrm>
            <a:prstGeom prst="rect">
              <a:avLst/>
            </a:prstGeom>
          </p:spPr>
          <p:txBody>
            <a:bodyPr vert="horz" wrap="none" lIns="0" tIns="0" rIns="0" bIns="0" rtlCol="0" anchor="b" anchorCtr="0"/>
            <a:lstStyle>
              <a:defPPr>
                <a:defRPr lang="de-DE"/>
              </a:defPPr>
              <a:lvl1pPr algn="r">
                <a:defRPr sz="800"/>
              </a:lvl1pPr>
            </a:lstStyle>
            <a:p>
              <a:pPr lvl="0" algn="l"/>
              <a:r>
                <a:rPr lang="de-DE" noProof="0" smtClean="0">
                  <a:solidFill>
                    <a:schemeClr val="bg1"/>
                  </a:solidFill>
                </a:rPr>
                <a:t>www.ptvag.com</a:t>
              </a:r>
              <a:endParaRPr lang="de-DE" noProof="0">
                <a:solidFill>
                  <a:schemeClr val="bg1"/>
                </a:solidFill>
              </a:endParaRPr>
            </a:p>
          </p:txBody>
        </p:sp>
      </p:grp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 bwMode="gray"/>
        <p:txBody>
          <a:bodyPr/>
          <a:lstStyle/>
          <a:p>
            <a:r>
              <a:rPr lang="de-DE" smtClean="0">
                <a:solidFill>
                  <a:schemeClr val="bg1"/>
                </a:solidFill>
              </a:rPr>
              <a:t>Name</a:t>
            </a:r>
          </a:p>
          <a:p>
            <a:r>
              <a:rPr lang="de-DE" smtClean="0">
                <a:solidFill>
                  <a:schemeClr val="bg1"/>
                </a:solidFill>
              </a:rPr>
              <a:t>Ort, Datum</a:t>
            </a:r>
            <a:endParaRPr lang="de-DE">
              <a:solidFill>
                <a:schemeClr val="bg1"/>
              </a:solidFill>
            </a:endParaRPr>
          </a:p>
        </p:txBody>
      </p:sp>
      <p:sp>
        <p:nvSpPr>
          <p:cNvPr id="12" name="Textfeld 11"/>
          <p:cNvSpPr txBox="1"/>
          <p:nvPr/>
        </p:nvSpPr>
        <p:spPr bwMode="gray">
          <a:xfrm>
            <a:off x="467544" y="3554413"/>
            <a:ext cx="2389162" cy="457424"/>
          </a:xfrm>
          <a:prstGeom prst="rect">
            <a:avLst/>
          </a:prstGeom>
          <a:solidFill>
            <a:schemeClr val="accent2"/>
          </a:solidFill>
        </p:spPr>
        <p:txBody>
          <a:bodyPr wrap="none" lIns="72000" tIns="36000" rIns="72000" bIns="36000" rtlCol="0">
            <a:spAutoFit/>
          </a:bodyPr>
          <a:lstStyle/>
          <a:p>
            <a:r>
              <a:rPr lang="de-DE" sz="2500" b="1" cap="all" dirty="0" smtClean="0">
                <a:solidFill>
                  <a:schemeClr val="bg1"/>
                </a:solidFill>
              </a:rPr>
              <a:t>WELCOME AT </a:t>
            </a:r>
            <a:endParaRPr lang="de-DE" sz="2500" b="1" cap="all" dirty="0">
              <a:solidFill>
                <a:schemeClr val="bg1"/>
              </a:solidFill>
            </a:endParaRPr>
          </a:p>
        </p:txBody>
      </p:sp>
      <p:sp>
        <p:nvSpPr>
          <p:cNvPr id="13" name="Textfeld 12"/>
          <p:cNvSpPr txBox="1"/>
          <p:nvPr/>
        </p:nvSpPr>
        <p:spPr bwMode="gray">
          <a:xfrm>
            <a:off x="467544" y="4077072"/>
            <a:ext cx="2389162" cy="457424"/>
          </a:xfrm>
          <a:prstGeom prst="rect">
            <a:avLst/>
          </a:prstGeom>
          <a:solidFill>
            <a:schemeClr val="accent2"/>
          </a:solidFill>
        </p:spPr>
        <p:txBody>
          <a:bodyPr wrap="square" lIns="72000" tIns="36000" rIns="72000" bIns="36000" rtlCol="0">
            <a:spAutoFit/>
          </a:bodyPr>
          <a:lstStyle/>
          <a:p>
            <a:r>
              <a:rPr lang="de-DE" sz="2500" b="1" cap="all" dirty="0" smtClean="0">
                <a:solidFill>
                  <a:schemeClr val="bg1"/>
                </a:solidFill>
              </a:rPr>
              <a:t>PTV Group.</a:t>
            </a:r>
            <a:endParaRPr lang="de-DE" sz="2500" b="1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69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PTV </a:t>
            </a:r>
            <a:r>
              <a:rPr lang="de-DE" dirty="0" err="1" smtClean="0"/>
              <a:t>xServers</a:t>
            </a:r>
            <a:r>
              <a:rPr lang="de-DE" dirty="0" smtClean="0"/>
              <a:t> 1.14</a:t>
            </a:r>
            <a:br>
              <a:rPr lang="de-DE" dirty="0" smtClean="0"/>
            </a:br>
            <a:r>
              <a:rPr lang="de-DE" dirty="0"/>
              <a:t>Technical Workshop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PTV xServer </a:t>
            </a:r>
            <a:r>
              <a:rPr lang="de-DE" dirty="0" err="1" smtClean="0"/>
              <a:t>stakeholders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smtClean="0"/>
              <a:t>Name</a:t>
            </a:r>
          </a:p>
          <a:p>
            <a:r>
              <a:rPr lang="de-DE" smtClean="0"/>
              <a:t>Ort, Datum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196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00075" y="406400"/>
            <a:ext cx="6478588" cy="360363"/>
          </a:xfrm>
        </p:spPr>
        <p:txBody>
          <a:bodyPr/>
          <a:lstStyle/>
          <a:p>
            <a:pPr eaLnBrk="1" hangingPunct="1"/>
            <a:r>
              <a:rPr lang="de-DE" dirty="0" err="1" smtClean="0">
                <a:solidFill>
                  <a:schemeClr val="bg1"/>
                </a:solidFill>
              </a:rPr>
              <a:t>Application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err="1" smtClean="0">
                <a:solidFill>
                  <a:schemeClr val="bg1"/>
                </a:solidFill>
              </a:rPr>
              <a:t>development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smtClean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de-DE" dirty="0" err="1" smtClean="0">
                <a:solidFill>
                  <a:schemeClr val="bg1"/>
                </a:solidFill>
                <a:sym typeface="Wingdings" pitchFamily="2" charset="2"/>
              </a:rPr>
              <a:t>speed</a:t>
            </a:r>
            <a:r>
              <a:rPr lang="de-DE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de-DE" dirty="0" err="1" smtClean="0">
                <a:solidFill>
                  <a:schemeClr val="bg1"/>
                </a:solidFill>
                <a:sym typeface="Wingdings" pitchFamily="2" charset="2"/>
              </a:rPr>
              <a:t>profile</a:t>
            </a:r>
            <a:endParaRPr lang="de-DE" dirty="0" smtClean="0">
              <a:solidFill>
                <a:schemeClr val="bg1"/>
              </a:solidFill>
            </a:endParaRPr>
          </a:p>
        </p:txBody>
      </p:sp>
      <p:graphicFrame>
        <p:nvGraphicFramePr>
          <p:cNvPr id="75881" name="Group 105"/>
          <p:cNvGraphicFramePr>
            <a:graphicFrameLocks noGrp="1"/>
          </p:cNvGraphicFramePr>
          <p:nvPr>
            <p:ph sz="half" idx="1"/>
          </p:nvPr>
        </p:nvGraphicFramePr>
        <p:xfrm>
          <a:off x="250825" y="1844675"/>
          <a:ext cx="3122613" cy="2984793"/>
        </p:xfrm>
        <a:graphic>
          <a:graphicData uri="http://schemas.openxmlformats.org/drawingml/2006/table">
            <a:tbl>
              <a:tblPr/>
              <a:tblGrid>
                <a:gridCol w="857250"/>
                <a:gridCol w="2265363"/>
              </a:tblGrid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CLASS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network class NC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0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Motorway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Highway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Trunk road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Country road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City street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Residential street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Driveable but normally blocked roads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L="90000" marR="90000" marT="46793" marB="46793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Cycle lanes and walkways</a:t>
                      </a:r>
                    </a:p>
                  </a:txBody>
                  <a:tcPr marL="90000" marR="90000" marT="46793" marB="46793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22793" name="Group 233"/>
          <p:cNvGraphicFramePr>
            <a:graphicFrameLocks noGrp="1"/>
          </p:cNvGraphicFramePr>
          <p:nvPr>
            <p:ph sz="quarter" idx="2"/>
          </p:nvPr>
        </p:nvGraphicFramePr>
        <p:xfrm>
          <a:off x="5580063" y="1844675"/>
          <a:ext cx="3284537" cy="2952752"/>
        </p:xfrm>
        <a:graphic>
          <a:graphicData uri="http://schemas.openxmlformats.org/drawingml/2006/table">
            <a:tbl>
              <a:tblPr/>
              <a:tblGrid>
                <a:gridCol w="784225"/>
                <a:gridCol w="2500312"/>
              </a:tblGrid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CLASS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speed class SC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0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Fastest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sym typeface="Wingdings" pitchFamily="2" charset="2"/>
                        </a:rPr>
                        <a:t>Faster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Fast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Medium fast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Medium slow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Slow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Slower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Slowest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5880" name="Group 104"/>
          <p:cNvGraphicFramePr>
            <a:graphicFrameLocks noGrp="1"/>
          </p:cNvGraphicFramePr>
          <p:nvPr>
            <p:ph sz="quarter" idx="3"/>
          </p:nvPr>
        </p:nvGraphicFramePr>
        <p:xfrm>
          <a:off x="3778250" y="1844675"/>
          <a:ext cx="1370013" cy="2978152"/>
        </p:xfrm>
        <a:graphic>
          <a:graphicData uri="http://schemas.openxmlformats.org/drawingml/2006/table">
            <a:tbl>
              <a:tblPr/>
              <a:tblGrid>
                <a:gridCol w="701675"/>
                <a:gridCol w="668338"/>
              </a:tblGrid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SC_0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SC_7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135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125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Arial" pitchFamily="34" charset="0"/>
                        </a:rPr>
                        <a:t>85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Arial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2683" name="Text Box 123"/>
          <p:cNvSpPr txBox="1">
            <a:spLocks noChangeArrowheads="1"/>
          </p:cNvSpPr>
          <p:nvPr/>
        </p:nvSpPr>
        <p:spPr bwMode="auto">
          <a:xfrm>
            <a:off x="2922588" y="5080000"/>
            <a:ext cx="309721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64 possible combinations</a:t>
            </a:r>
          </a:p>
        </p:txBody>
      </p:sp>
      <p:cxnSp>
        <p:nvCxnSpPr>
          <p:cNvPr id="322684" name="AutoShape 124"/>
          <p:cNvCxnSpPr>
            <a:cxnSpLocks noChangeShapeType="1"/>
            <a:endCxn id="322683" idx="1"/>
          </p:cNvCxnSpPr>
          <p:nvPr/>
        </p:nvCxnSpPr>
        <p:spPr bwMode="auto">
          <a:xfrm rot="16200000" flipH="1">
            <a:off x="2353469" y="4699794"/>
            <a:ext cx="457200" cy="681038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2685" name="AutoShape 125"/>
          <p:cNvCxnSpPr>
            <a:cxnSpLocks noChangeShapeType="1"/>
            <a:endCxn id="322683" idx="3"/>
          </p:cNvCxnSpPr>
          <p:nvPr/>
        </p:nvCxnSpPr>
        <p:spPr bwMode="auto">
          <a:xfrm rot="5400000">
            <a:off x="6581775" y="4235450"/>
            <a:ext cx="471488" cy="1595438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2691" name="Rectangle 131"/>
          <p:cNvSpPr>
            <a:spLocks noChangeArrowheads="1"/>
          </p:cNvSpPr>
          <p:nvPr/>
        </p:nvSpPr>
        <p:spPr bwMode="auto">
          <a:xfrm>
            <a:off x="539750" y="5549900"/>
            <a:ext cx="8064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de-DE" sz="1800" dirty="0" smtClean="0">
                <a:latin typeface="Arial" pitchFamily="34" charset="0"/>
              </a:rPr>
              <a:t>SPEED_PROFILE=</a:t>
            </a:r>
            <a:r>
              <a:rPr lang="de-DE" sz="1800" dirty="0" smtClean="0">
                <a:solidFill>
                  <a:schemeClr val="accent2"/>
                </a:solidFill>
                <a:latin typeface="Arial" pitchFamily="34" charset="0"/>
              </a:rPr>
              <a:t>135,70</a:t>
            </a:r>
            <a:r>
              <a:rPr lang="de-DE" sz="1800" dirty="0" smtClean="0">
                <a:latin typeface="Arial" pitchFamily="34" charset="0"/>
              </a:rPr>
              <a:t>,</a:t>
            </a:r>
            <a:r>
              <a:rPr lang="de-DE" sz="1800" dirty="0" smtClean="0">
                <a:solidFill>
                  <a:srgbClr val="00FF00"/>
                </a:solidFill>
                <a:latin typeface="Arial" pitchFamily="34" charset="0"/>
              </a:rPr>
              <a:t>125,35</a:t>
            </a:r>
            <a:r>
              <a:rPr lang="de-DE" sz="1800" dirty="0" smtClean="0">
                <a:latin typeface="Arial" pitchFamily="34" charset="0"/>
              </a:rPr>
              <a:t>,</a:t>
            </a:r>
            <a:r>
              <a:rPr lang="de-DE" sz="1800" dirty="0" smtClean="0">
                <a:solidFill>
                  <a:srgbClr val="FF5050"/>
                </a:solidFill>
                <a:latin typeface="Arial" pitchFamily="34" charset="0"/>
              </a:rPr>
              <a:t>85,25</a:t>
            </a:r>
            <a:r>
              <a:rPr lang="de-DE" sz="1800" dirty="0" smtClean="0">
                <a:latin typeface="Arial" pitchFamily="34" charset="0"/>
              </a:rPr>
              <a:t>,60,25,50,20,40,18,16,9,6,4</a:t>
            </a:r>
          </a:p>
          <a:p>
            <a:pPr algn="ctr"/>
            <a:endParaRPr lang="de-DE" sz="1800" dirty="0">
              <a:latin typeface="Arial" pitchFamily="34" charset="0"/>
            </a:endParaRPr>
          </a:p>
          <a:p>
            <a:pPr algn="ctr"/>
            <a:r>
              <a:rPr lang="de-DE" sz="1800" dirty="0" err="1" smtClean="0">
                <a:latin typeface="Arial" pitchFamily="34" charset="0"/>
              </a:rPr>
              <a:t>Based</a:t>
            </a:r>
            <a:r>
              <a:rPr lang="de-DE" sz="1800" dirty="0" smtClean="0">
                <a:latin typeface="Arial" pitchFamily="34" charset="0"/>
              </a:rPr>
              <a:t> on </a:t>
            </a:r>
            <a:r>
              <a:rPr lang="de-DE" sz="1800" dirty="0" err="1" smtClean="0">
                <a:latin typeface="Arial" pitchFamily="34" charset="0"/>
              </a:rPr>
              <a:t>kilometers</a:t>
            </a:r>
            <a:r>
              <a:rPr lang="de-DE" sz="1800" dirty="0" smtClean="0">
                <a:latin typeface="Arial" pitchFamily="34" charset="0"/>
              </a:rPr>
              <a:t> / </a:t>
            </a:r>
            <a:r>
              <a:rPr lang="de-DE" sz="1800" dirty="0" err="1" smtClean="0">
                <a:latin typeface="Arial" pitchFamily="34" charset="0"/>
              </a:rPr>
              <a:t>hour</a:t>
            </a:r>
            <a:endParaRPr lang="de-DE" sz="1800" dirty="0">
              <a:latin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2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22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2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2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5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683" grpId="0" animBg="1" autoUpdateAnimBg="0"/>
      <p:bldP spid="32269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0075" y="406400"/>
            <a:ext cx="6478588" cy="360363"/>
          </a:xfrm>
        </p:spPr>
        <p:txBody>
          <a:bodyPr/>
          <a:lstStyle/>
          <a:p>
            <a:pPr eaLnBrk="1" hangingPunct="1"/>
            <a:r>
              <a:rPr lang="de-DE" dirty="0" smtClean="0">
                <a:solidFill>
                  <a:schemeClr val="bg1"/>
                </a:solidFill>
              </a:rPr>
              <a:t>.. </a:t>
            </a:r>
            <a:r>
              <a:rPr lang="de-DE" dirty="0" smtClean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de-DE" dirty="0" err="1" smtClean="0">
                <a:solidFill>
                  <a:schemeClr val="bg1"/>
                </a:solidFill>
                <a:sym typeface="Wingdings" pitchFamily="2" charset="2"/>
              </a:rPr>
              <a:t>speed</a:t>
            </a:r>
            <a:r>
              <a:rPr lang="de-DE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de-DE" dirty="0" err="1" smtClean="0">
                <a:solidFill>
                  <a:schemeClr val="bg1"/>
                </a:solidFill>
                <a:sym typeface="Wingdings" pitchFamily="2" charset="2"/>
              </a:rPr>
              <a:t>profile</a:t>
            </a:r>
            <a:r>
              <a:rPr lang="de-DE" dirty="0" smtClean="0">
                <a:solidFill>
                  <a:schemeClr val="bg1"/>
                </a:solidFill>
                <a:sym typeface="Wingdings" pitchFamily="2" charset="2"/>
              </a:rPr>
              <a:t> / </a:t>
            </a:r>
            <a:r>
              <a:rPr lang="de-DE" dirty="0" err="1" smtClean="0">
                <a:solidFill>
                  <a:schemeClr val="bg1"/>
                </a:solidFill>
                <a:sym typeface="Wingdings" pitchFamily="2" charset="2"/>
              </a:rPr>
              <a:t>VMax</a:t>
            </a:r>
            <a:endParaRPr lang="de-DE" dirty="0" smtClean="0">
              <a:solidFill>
                <a:schemeClr val="bg1"/>
              </a:solidFill>
            </a:endParaRPr>
          </a:p>
        </p:txBody>
      </p:sp>
      <p:graphicFrame>
        <p:nvGraphicFramePr>
          <p:cNvPr id="327899" name="Group 219"/>
          <p:cNvGraphicFramePr>
            <a:graphicFrameLocks noGrp="1"/>
          </p:cNvGraphicFramePr>
          <p:nvPr>
            <p:ph sz="half" idx="1"/>
          </p:nvPr>
        </p:nvGraphicFramePr>
        <p:xfrm>
          <a:off x="277813" y="1660525"/>
          <a:ext cx="3070225" cy="3181352"/>
        </p:xfrm>
        <a:graphic>
          <a:graphicData uri="http://schemas.openxmlformats.org/drawingml/2006/table">
            <a:tbl>
              <a:tblPr/>
              <a:tblGrid>
                <a:gridCol w="625475"/>
                <a:gridCol w="625475"/>
                <a:gridCol w="1193800"/>
                <a:gridCol w="625475"/>
              </a:tblGrid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SC_0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interpolated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SC_7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NC_0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135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NC_1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125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NC_2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NC_4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...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NC_5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40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18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NC_6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16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NC_7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…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8903" name="Object 17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567113" y="1531938"/>
          <a:ext cx="2949575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097" name="Diagramm" r:id="rId4" imgW="5667353" imgH="3829127" progId="MSGraph.Chart.8">
                  <p:embed followColorScheme="full"/>
                </p:oleObj>
              </mc:Choice>
              <mc:Fallback>
                <p:oleObj name="Diagramm" r:id="rId4" imgW="5667353" imgH="3829127" progId="MSGraph.Chart.8">
                  <p:embed followColorScheme="full"/>
                  <p:pic>
                    <p:nvPicPr>
                      <p:cNvPr id="0" name="Object 1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7113" y="1531938"/>
                        <a:ext cx="2949575" cy="199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905" name="Object 18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75363" y="1549400"/>
          <a:ext cx="2960687" cy="199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098" name="Diagramm" r:id="rId6" imgW="5686512" imgH="3829127" progId="MSGraph.Chart.8">
                  <p:embed followColorScheme="full"/>
                </p:oleObj>
              </mc:Choice>
              <mc:Fallback>
                <p:oleObj name="Diagramm" r:id="rId6" imgW="5686512" imgH="3829127" progId="MSGraph.Chart.8">
                  <p:embed followColorScheme="full"/>
                  <p:pic>
                    <p:nvPicPr>
                      <p:cNvPr id="0" name="Object 1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549400"/>
                        <a:ext cx="2960687" cy="199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1" name="Rectangle 70"/>
          <p:cNvSpPr>
            <a:spLocks noChangeArrowheads="1"/>
          </p:cNvSpPr>
          <p:nvPr/>
        </p:nvSpPr>
        <p:spPr bwMode="auto">
          <a:xfrm>
            <a:off x="395288" y="1600200"/>
            <a:ext cx="8064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de-DE" sz="2000">
              <a:latin typeface="+mj-lt"/>
            </a:endParaRPr>
          </a:p>
        </p:txBody>
      </p:sp>
      <p:sp>
        <p:nvSpPr>
          <p:cNvPr id="78906" name="Text Box 191"/>
          <p:cNvSpPr txBox="1">
            <a:spLocks noChangeArrowheads="1"/>
          </p:cNvSpPr>
          <p:nvPr/>
        </p:nvSpPr>
        <p:spPr bwMode="auto">
          <a:xfrm rot="-600000">
            <a:off x="4398963" y="4679950"/>
            <a:ext cx="4310062" cy="366713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70</a:t>
            </a:r>
            <a:r>
              <a:rPr lang="de-DE" sz="1800">
                <a:latin typeface="Arial" pitchFamily="34" charset="0"/>
                <a:sym typeface="Wingdings" pitchFamily="2" charset="2"/>
              </a:rPr>
              <a:t>798897106115124133</a:t>
            </a:r>
            <a:endParaRPr lang="de-DE" sz="1800">
              <a:latin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0075" y="415925"/>
            <a:ext cx="6478588" cy="360363"/>
          </a:xfrm>
        </p:spPr>
        <p:txBody>
          <a:bodyPr/>
          <a:lstStyle/>
          <a:p>
            <a:pPr eaLnBrk="1" hangingPunct="1"/>
            <a:r>
              <a:rPr lang="de-DE" dirty="0" smtClean="0">
                <a:solidFill>
                  <a:schemeClr val="bg1"/>
                </a:solidFill>
              </a:rPr>
              <a:t>Segment </a:t>
            </a:r>
            <a:r>
              <a:rPr lang="de-DE" dirty="0" err="1" smtClean="0">
                <a:solidFill>
                  <a:schemeClr val="bg1"/>
                </a:solidFill>
              </a:rPr>
              <a:t>costs</a:t>
            </a:r>
            <a:endParaRPr lang="de-DE" dirty="0" smtClean="0">
              <a:solidFill>
                <a:schemeClr val="bg1"/>
              </a:solidFill>
            </a:endParaRPr>
          </a:p>
        </p:txBody>
      </p:sp>
      <p:graphicFrame>
        <p:nvGraphicFramePr>
          <p:cNvPr id="281680" name="Group 8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82832301"/>
              </p:ext>
            </p:extLst>
          </p:nvPr>
        </p:nvGraphicFramePr>
        <p:xfrm>
          <a:off x="4427537" y="4097866"/>
          <a:ext cx="4321175" cy="1077913"/>
        </p:xfrm>
        <a:graphic>
          <a:graphicData uri="http://schemas.openxmlformats.org/drawingml/2006/table">
            <a:tbl>
              <a:tblPr/>
              <a:tblGrid>
                <a:gridCol w="1204912"/>
                <a:gridCol w="3116263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OPT == 0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OPT == 50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0.5 x (TIME x 10 + DIST)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OPT == 100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7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TIME x 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9875" name="Rectangle 6"/>
          <p:cNvSpPr>
            <a:spLocks noChangeArrowheads="1"/>
          </p:cNvSpPr>
          <p:nvPr/>
        </p:nvSpPr>
        <p:spPr bwMode="auto">
          <a:xfrm>
            <a:off x="827088" y="1416050"/>
            <a:ext cx="1512887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de-DE" sz="1800" dirty="0" err="1">
                <a:latin typeface="Arial" pitchFamily="34" charset="0"/>
              </a:rPr>
              <a:t>Length</a:t>
            </a:r>
            <a:endParaRPr lang="de-DE" sz="1800" dirty="0">
              <a:latin typeface="Arial" pitchFamily="34" charset="0"/>
            </a:endParaRPr>
          </a:p>
          <a:p>
            <a:r>
              <a:rPr lang="de-DE" sz="1800" dirty="0">
                <a:latin typeface="Arial" pitchFamily="34" charset="0"/>
              </a:rPr>
              <a:t>NC / </a:t>
            </a:r>
            <a:r>
              <a:rPr lang="de-DE" sz="1800" dirty="0" smtClean="0">
                <a:latin typeface="Arial" pitchFamily="34" charset="0"/>
              </a:rPr>
              <a:t>SC</a:t>
            </a:r>
            <a:endParaRPr lang="de-DE" sz="1800" dirty="0">
              <a:latin typeface="Arial" pitchFamily="34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827088" y="2279650"/>
            <a:ext cx="3097212" cy="1296988"/>
            <a:chOff x="521" y="1706"/>
            <a:chExt cx="1951" cy="817"/>
          </a:xfrm>
        </p:grpSpPr>
        <p:sp>
          <p:nvSpPr>
            <p:cNvPr id="79900" name="Rectangle 10"/>
            <p:cNvSpPr>
              <a:spLocks noChangeArrowheads="1"/>
            </p:cNvSpPr>
            <p:nvPr/>
          </p:nvSpPr>
          <p:spPr bwMode="auto">
            <a:xfrm>
              <a:off x="521" y="1979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Length</a:t>
              </a:r>
            </a:p>
            <a:p>
              <a:r>
                <a:rPr lang="de-DE" sz="1800">
                  <a:latin typeface="Arial" pitchFamily="34" charset="0"/>
                </a:rPr>
                <a:t>Driving time</a:t>
              </a:r>
            </a:p>
          </p:txBody>
        </p:sp>
        <p:cxnSp>
          <p:nvCxnSpPr>
            <p:cNvPr id="79901" name="AutoShape 13"/>
            <p:cNvCxnSpPr>
              <a:cxnSpLocks noChangeShapeType="1"/>
              <a:stCxn id="79875" idx="2"/>
              <a:endCxn id="79900" idx="0"/>
            </p:cNvCxnSpPr>
            <p:nvPr/>
          </p:nvCxnSpPr>
          <p:spPr bwMode="auto">
            <a:xfrm>
              <a:off x="998" y="1712"/>
              <a:ext cx="0" cy="26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902" name="Text Box 16"/>
            <p:cNvSpPr txBox="1">
              <a:spLocks noChangeArrowheads="1"/>
            </p:cNvSpPr>
            <p:nvPr/>
          </p:nvSpPr>
          <p:spPr bwMode="auto">
            <a:xfrm>
              <a:off x="1066" y="1706"/>
              <a:ext cx="140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DE" sz="1800">
                  <a:latin typeface="Arial" pitchFamily="34" charset="0"/>
                </a:rPr>
                <a:t>SPEED_PROFILE</a:t>
              </a:r>
            </a:p>
          </p:txBody>
        </p:sp>
      </p:grp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827088" y="3586163"/>
            <a:ext cx="3097212" cy="1287462"/>
            <a:chOff x="521" y="2529"/>
            <a:chExt cx="1951" cy="811"/>
          </a:xfrm>
        </p:grpSpPr>
        <p:sp>
          <p:nvSpPr>
            <p:cNvPr id="79897" name="Rectangle 11"/>
            <p:cNvSpPr>
              <a:spLocks noChangeArrowheads="1"/>
            </p:cNvSpPr>
            <p:nvPr/>
          </p:nvSpPr>
          <p:spPr bwMode="auto">
            <a:xfrm>
              <a:off x="521" y="2796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Initial</a:t>
              </a:r>
            </a:p>
            <a:p>
              <a:r>
                <a:rPr lang="de-DE" sz="1800">
                  <a:latin typeface="Arial" pitchFamily="34" charset="0"/>
                </a:rPr>
                <a:t>Cost value</a:t>
              </a:r>
            </a:p>
          </p:txBody>
        </p:sp>
        <p:cxnSp>
          <p:nvCxnSpPr>
            <p:cNvPr id="79898" name="AutoShape 14"/>
            <p:cNvCxnSpPr>
              <a:cxnSpLocks noChangeShapeType="1"/>
              <a:stCxn id="79900" idx="2"/>
              <a:endCxn id="79897" idx="0"/>
            </p:cNvCxnSpPr>
            <p:nvPr/>
          </p:nvCxnSpPr>
          <p:spPr bwMode="auto">
            <a:xfrm>
              <a:off x="998" y="2529"/>
              <a:ext cx="0" cy="26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899" name="Text Box 17"/>
            <p:cNvSpPr txBox="1">
              <a:spLocks noChangeArrowheads="1"/>
            </p:cNvSpPr>
            <p:nvPr/>
          </p:nvSpPr>
          <p:spPr bwMode="auto">
            <a:xfrm>
              <a:off x="1066" y="2545"/>
              <a:ext cx="140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DE" sz="1800">
                  <a:latin typeface="Arial" pitchFamily="34" charset="0"/>
                </a:rPr>
                <a:t>OPTIMIZATION</a:t>
              </a:r>
            </a:p>
          </p:txBody>
        </p:sp>
      </p:grp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827088" y="4883150"/>
            <a:ext cx="3097212" cy="1285875"/>
            <a:chOff x="521" y="3346"/>
            <a:chExt cx="1951" cy="810"/>
          </a:xfrm>
        </p:grpSpPr>
        <p:sp>
          <p:nvSpPr>
            <p:cNvPr id="79894" name="Rectangle 12"/>
            <p:cNvSpPr>
              <a:spLocks noChangeArrowheads="1"/>
            </p:cNvSpPr>
            <p:nvPr/>
          </p:nvSpPr>
          <p:spPr bwMode="auto">
            <a:xfrm>
              <a:off x="521" y="3612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Temporary </a:t>
              </a:r>
            </a:p>
            <a:p>
              <a:r>
                <a:rPr lang="de-DE" sz="1800">
                  <a:latin typeface="Arial" pitchFamily="34" charset="0"/>
                </a:rPr>
                <a:t>Cost value</a:t>
              </a:r>
            </a:p>
          </p:txBody>
        </p:sp>
        <p:cxnSp>
          <p:nvCxnSpPr>
            <p:cNvPr id="79895" name="AutoShape 15"/>
            <p:cNvCxnSpPr>
              <a:cxnSpLocks noChangeShapeType="1"/>
              <a:stCxn id="79897" idx="2"/>
              <a:endCxn id="79894" idx="0"/>
            </p:cNvCxnSpPr>
            <p:nvPr/>
          </p:nvCxnSpPr>
          <p:spPr bwMode="auto">
            <a:xfrm>
              <a:off x="998" y="3346"/>
              <a:ext cx="0" cy="266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896" name="Text Box 18"/>
            <p:cNvSpPr txBox="1">
              <a:spLocks noChangeArrowheads="1"/>
            </p:cNvSpPr>
            <p:nvPr/>
          </p:nvSpPr>
          <p:spPr bwMode="auto">
            <a:xfrm>
              <a:off x="1066" y="3362"/>
              <a:ext cx="140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MetaNormal-Roman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MetaNormal-Roman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DE" sz="1800" dirty="0">
                  <a:latin typeface="Arial" pitchFamily="34" charset="0"/>
                </a:rPr>
                <a:t>MALUS(NC,SC,..)</a:t>
              </a:r>
            </a:p>
          </p:txBody>
        </p:sp>
      </p:grpSp>
      <p:sp>
        <p:nvSpPr>
          <p:cNvPr id="79879" name="Rectangle 42"/>
          <p:cNvSpPr>
            <a:spLocks noChangeArrowheads="1"/>
          </p:cNvSpPr>
          <p:nvPr/>
        </p:nvSpPr>
        <p:spPr bwMode="auto">
          <a:xfrm>
            <a:off x="4427537" y="1416050"/>
            <a:ext cx="4321175" cy="18716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de-DE" sz="1800" b="1">
                <a:latin typeface="Arial" pitchFamily="34" charset="0"/>
              </a:rPr>
              <a:t>approximation formula</a:t>
            </a:r>
            <a:r>
              <a:rPr lang="de-DE" sz="1800" b="1" u="sng">
                <a:latin typeface="Arial" pitchFamily="34" charset="0"/>
              </a:rPr>
              <a:t/>
            </a:r>
            <a:br>
              <a:rPr lang="de-DE" sz="1800" b="1" u="sng">
                <a:latin typeface="Arial" pitchFamily="34" charset="0"/>
              </a:rPr>
            </a:br>
            <a:r>
              <a:rPr lang="de-DE" sz="1800">
                <a:latin typeface="Arial" pitchFamily="34" charset="0"/>
              </a:rPr>
              <a:t> </a:t>
            </a:r>
            <a:br>
              <a:rPr lang="de-DE" sz="1800">
                <a:latin typeface="Arial" pitchFamily="34" charset="0"/>
              </a:rPr>
            </a:br>
            <a:r>
              <a:rPr lang="de-DE" sz="1800" u="sng">
                <a:latin typeface="Arial" pitchFamily="34" charset="0"/>
              </a:rPr>
              <a:t>OPT x TIME x 10 + (100 - OPT) x DIST</a:t>
            </a:r>
            <a:endParaRPr lang="de-DE" sz="1800">
              <a:latin typeface="Arial" pitchFamily="34" charset="0"/>
            </a:endParaRPr>
          </a:p>
          <a:p>
            <a:pPr algn="ctr"/>
            <a:r>
              <a:rPr lang="de-DE" sz="1800">
                <a:latin typeface="Arial" pitchFamily="34" charset="0"/>
              </a:rPr>
              <a:t>100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 descr="flagr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941388"/>
            <a:ext cx="60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3107" name="Picture 3" descr="flaggre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50" y="2309813"/>
            <a:ext cx="60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4"/>
          <p:cNvSpPr>
            <a:spLocks noGrp="1" noChangeArrowheads="1"/>
          </p:cNvSpPr>
          <p:nvPr>
            <p:ph type="title"/>
          </p:nvPr>
        </p:nvSpPr>
        <p:spPr>
          <a:xfrm>
            <a:off x="600075" y="415925"/>
            <a:ext cx="6478588" cy="360363"/>
          </a:xfrm>
        </p:spPr>
        <p:txBody>
          <a:bodyPr/>
          <a:lstStyle/>
          <a:p>
            <a:pPr eaLnBrk="1" hangingPunct="1"/>
            <a:r>
              <a:rPr lang="de-DE" dirty="0" smtClean="0">
                <a:solidFill>
                  <a:schemeClr val="bg1"/>
                </a:solidFill>
              </a:rPr>
              <a:t>Segment </a:t>
            </a:r>
            <a:r>
              <a:rPr lang="de-DE" dirty="0" err="1" smtClean="0">
                <a:solidFill>
                  <a:schemeClr val="bg1"/>
                </a:solidFill>
              </a:rPr>
              <a:t>costs</a:t>
            </a:r>
            <a:endParaRPr lang="de-DE" dirty="0" smtClean="0">
              <a:solidFill>
                <a:schemeClr val="bg1"/>
              </a:solidFill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827088" y="1416050"/>
            <a:ext cx="1512887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de-DE" sz="1800" dirty="0" err="1">
                <a:latin typeface="Arial" pitchFamily="34" charset="0"/>
              </a:rPr>
              <a:t>Length</a:t>
            </a:r>
            <a:endParaRPr lang="de-DE" sz="1800" dirty="0">
              <a:latin typeface="Arial" pitchFamily="34" charset="0"/>
            </a:endParaRPr>
          </a:p>
          <a:p>
            <a:r>
              <a:rPr lang="de-DE" sz="1800" dirty="0">
                <a:latin typeface="Arial" pitchFamily="34" charset="0"/>
              </a:rPr>
              <a:t>NC / </a:t>
            </a:r>
            <a:r>
              <a:rPr lang="de-DE" sz="1800" dirty="0" smtClean="0">
                <a:latin typeface="Arial" pitchFamily="34" charset="0"/>
              </a:rPr>
              <a:t>SC</a:t>
            </a:r>
            <a:endParaRPr lang="de-DE" sz="1800" dirty="0">
              <a:latin typeface="Arial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827088" y="2279650"/>
            <a:ext cx="3097212" cy="1296988"/>
            <a:chOff x="521" y="1706"/>
            <a:chExt cx="1951" cy="817"/>
          </a:xfrm>
        </p:grpSpPr>
        <p:sp>
          <p:nvSpPr>
            <p:cNvPr id="80925" name="Rectangle 7"/>
            <p:cNvSpPr>
              <a:spLocks noChangeArrowheads="1"/>
            </p:cNvSpPr>
            <p:nvPr/>
          </p:nvSpPr>
          <p:spPr bwMode="auto">
            <a:xfrm>
              <a:off x="521" y="1979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Length</a:t>
              </a:r>
            </a:p>
            <a:p>
              <a:r>
                <a:rPr lang="de-DE" sz="1800">
                  <a:latin typeface="Arial" pitchFamily="34" charset="0"/>
                </a:rPr>
                <a:t>Driving time</a:t>
              </a:r>
            </a:p>
          </p:txBody>
        </p:sp>
        <p:cxnSp>
          <p:nvCxnSpPr>
            <p:cNvPr id="80926" name="AutoShape 8"/>
            <p:cNvCxnSpPr>
              <a:cxnSpLocks noChangeShapeType="1"/>
              <a:stCxn id="80901" idx="2"/>
              <a:endCxn id="80925" idx="0"/>
            </p:cNvCxnSpPr>
            <p:nvPr/>
          </p:nvCxnSpPr>
          <p:spPr bwMode="auto">
            <a:xfrm>
              <a:off x="998" y="1712"/>
              <a:ext cx="0" cy="26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855" name="Text Box 9"/>
            <p:cNvSpPr txBox="1">
              <a:spLocks noChangeArrowheads="1"/>
            </p:cNvSpPr>
            <p:nvPr/>
          </p:nvSpPr>
          <p:spPr bwMode="auto">
            <a:xfrm>
              <a:off x="1066" y="1706"/>
              <a:ext cx="140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de-DE" sz="1800">
                  <a:latin typeface="+mj-lt"/>
                </a:rPr>
                <a:t>SPEED_PROFILE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827088" y="3586163"/>
            <a:ext cx="3097212" cy="1287462"/>
            <a:chOff x="521" y="2529"/>
            <a:chExt cx="1951" cy="811"/>
          </a:xfrm>
        </p:grpSpPr>
        <p:sp>
          <p:nvSpPr>
            <p:cNvPr id="80922" name="Rectangle 11"/>
            <p:cNvSpPr>
              <a:spLocks noChangeArrowheads="1"/>
            </p:cNvSpPr>
            <p:nvPr/>
          </p:nvSpPr>
          <p:spPr bwMode="auto">
            <a:xfrm>
              <a:off x="521" y="2796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Initial</a:t>
              </a:r>
            </a:p>
            <a:p>
              <a:r>
                <a:rPr lang="de-DE" sz="1800">
                  <a:latin typeface="Arial" pitchFamily="34" charset="0"/>
                </a:rPr>
                <a:t>Cost value</a:t>
              </a:r>
            </a:p>
          </p:txBody>
        </p:sp>
        <p:cxnSp>
          <p:nvCxnSpPr>
            <p:cNvPr id="80923" name="AutoShape 12"/>
            <p:cNvCxnSpPr>
              <a:cxnSpLocks noChangeShapeType="1"/>
              <a:stCxn id="80925" idx="2"/>
              <a:endCxn id="80922" idx="0"/>
            </p:cNvCxnSpPr>
            <p:nvPr/>
          </p:nvCxnSpPr>
          <p:spPr bwMode="auto">
            <a:xfrm>
              <a:off x="998" y="2529"/>
              <a:ext cx="0" cy="26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852" name="Text Box 13"/>
            <p:cNvSpPr txBox="1">
              <a:spLocks noChangeArrowheads="1"/>
            </p:cNvSpPr>
            <p:nvPr/>
          </p:nvSpPr>
          <p:spPr bwMode="auto">
            <a:xfrm>
              <a:off x="1066" y="2545"/>
              <a:ext cx="140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de-DE" sz="1800" dirty="0">
                  <a:latin typeface="+mj-lt"/>
                </a:rPr>
                <a:t>OPTIMIZATION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827088" y="4883150"/>
            <a:ext cx="3097212" cy="1285875"/>
            <a:chOff x="521" y="3346"/>
            <a:chExt cx="1951" cy="810"/>
          </a:xfrm>
        </p:grpSpPr>
        <p:sp>
          <p:nvSpPr>
            <p:cNvPr id="80919" name="Rectangle 15"/>
            <p:cNvSpPr>
              <a:spLocks noChangeArrowheads="1"/>
            </p:cNvSpPr>
            <p:nvPr/>
          </p:nvSpPr>
          <p:spPr bwMode="auto">
            <a:xfrm>
              <a:off x="521" y="3612"/>
              <a:ext cx="953" cy="5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de-DE" sz="1800">
                  <a:latin typeface="Arial" pitchFamily="34" charset="0"/>
                </a:rPr>
                <a:t>Temporary </a:t>
              </a:r>
            </a:p>
            <a:p>
              <a:r>
                <a:rPr lang="de-DE" sz="1800">
                  <a:latin typeface="Arial" pitchFamily="34" charset="0"/>
                </a:rPr>
                <a:t>Cost value</a:t>
              </a:r>
            </a:p>
          </p:txBody>
        </p:sp>
        <p:cxnSp>
          <p:nvCxnSpPr>
            <p:cNvPr id="80920" name="AutoShape 16"/>
            <p:cNvCxnSpPr>
              <a:cxnSpLocks noChangeShapeType="1"/>
              <a:stCxn id="80922" idx="2"/>
              <a:endCxn id="80919" idx="0"/>
            </p:cNvCxnSpPr>
            <p:nvPr/>
          </p:nvCxnSpPr>
          <p:spPr bwMode="auto">
            <a:xfrm>
              <a:off x="998" y="3346"/>
              <a:ext cx="0" cy="266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849" name="Text Box 17"/>
            <p:cNvSpPr txBox="1">
              <a:spLocks noChangeArrowheads="1"/>
            </p:cNvSpPr>
            <p:nvPr/>
          </p:nvSpPr>
          <p:spPr bwMode="auto">
            <a:xfrm>
              <a:off x="1066" y="3362"/>
              <a:ext cx="140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de-DE" sz="1800">
                  <a:latin typeface="+mj-lt"/>
                </a:rPr>
                <a:t>MALUS(NC,SC,..)</a:t>
              </a:r>
            </a:p>
          </p:txBody>
        </p:sp>
      </p:grpSp>
      <p:sp>
        <p:nvSpPr>
          <p:cNvPr id="77833" name="Line 18"/>
          <p:cNvSpPr>
            <a:spLocks noChangeShapeType="1"/>
          </p:cNvSpPr>
          <p:nvPr/>
        </p:nvSpPr>
        <p:spPr bwMode="auto">
          <a:xfrm flipV="1">
            <a:off x="4243388" y="1733550"/>
            <a:ext cx="1871662" cy="1008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de-DE">
              <a:latin typeface="+mj-lt"/>
            </a:endParaRPr>
          </a:p>
        </p:txBody>
      </p:sp>
      <p:sp>
        <p:nvSpPr>
          <p:cNvPr id="303123" name="Line 19"/>
          <p:cNvSpPr>
            <a:spLocks noChangeShapeType="1"/>
          </p:cNvSpPr>
          <p:nvPr/>
        </p:nvSpPr>
        <p:spPr bwMode="auto">
          <a:xfrm flipV="1">
            <a:off x="6115050" y="1373188"/>
            <a:ext cx="230505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de-DE">
              <a:latin typeface="+mj-lt"/>
            </a:endParaRPr>
          </a:p>
        </p:txBody>
      </p:sp>
      <p:cxnSp>
        <p:nvCxnSpPr>
          <p:cNvPr id="303124" name="AutoShape 20"/>
          <p:cNvCxnSpPr>
            <a:cxnSpLocks noChangeShapeType="1"/>
            <a:stCxn id="77833" idx="0"/>
          </p:cNvCxnSpPr>
          <p:nvPr/>
        </p:nvCxnSpPr>
        <p:spPr bwMode="auto">
          <a:xfrm>
            <a:off x="4243388" y="2755900"/>
            <a:ext cx="1944687" cy="128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3125" name="AutoShape 21"/>
          <p:cNvCxnSpPr>
            <a:cxnSpLocks noChangeShapeType="1"/>
          </p:cNvCxnSpPr>
          <p:nvPr/>
        </p:nvCxnSpPr>
        <p:spPr bwMode="auto">
          <a:xfrm flipV="1">
            <a:off x="6188075" y="2525713"/>
            <a:ext cx="1079500" cy="358775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3126" name="AutoShape 22"/>
          <p:cNvCxnSpPr>
            <a:cxnSpLocks noChangeShapeType="1"/>
            <a:endCxn id="303123" idx="1"/>
          </p:cNvCxnSpPr>
          <p:nvPr/>
        </p:nvCxnSpPr>
        <p:spPr bwMode="auto">
          <a:xfrm flipV="1">
            <a:off x="7267575" y="1374775"/>
            <a:ext cx="1152525" cy="11509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838" name="Text Box 23"/>
          <p:cNvSpPr txBox="1">
            <a:spLocks noChangeArrowheads="1"/>
          </p:cNvSpPr>
          <p:nvPr/>
        </p:nvSpPr>
        <p:spPr bwMode="auto">
          <a:xfrm>
            <a:off x="4675188" y="180498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80</a:t>
            </a:r>
          </a:p>
        </p:txBody>
      </p:sp>
      <p:sp>
        <p:nvSpPr>
          <p:cNvPr id="303128" name="Text Box 24"/>
          <p:cNvSpPr txBox="1">
            <a:spLocks noChangeArrowheads="1"/>
          </p:cNvSpPr>
          <p:nvPr/>
        </p:nvSpPr>
        <p:spPr bwMode="auto">
          <a:xfrm>
            <a:off x="6619875" y="1084263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70</a:t>
            </a:r>
          </a:p>
        </p:txBody>
      </p:sp>
      <p:sp>
        <p:nvSpPr>
          <p:cNvPr id="303129" name="Text Box 25"/>
          <p:cNvSpPr txBox="1">
            <a:spLocks noChangeArrowheads="1"/>
          </p:cNvSpPr>
          <p:nvPr/>
        </p:nvSpPr>
        <p:spPr bwMode="auto">
          <a:xfrm>
            <a:off x="4748213" y="288448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60</a:t>
            </a:r>
          </a:p>
        </p:txBody>
      </p:sp>
      <p:sp>
        <p:nvSpPr>
          <p:cNvPr id="303130" name="Text Box 26"/>
          <p:cNvSpPr txBox="1">
            <a:spLocks noChangeArrowheads="1"/>
          </p:cNvSpPr>
          <p:nvPr/>
        </p:nvSpPr>
        <p:spPr bwMode="auto">
          <a:xfrm>
            <a:off x="6403975" y="2741613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40</a:t>
            </a:r>
          </a:p>
        </p:txBody>
      </p:sp>
      <p:sp>
        <p:nvSpPr>
          <p:cNvPr id="303131" name="Text Box 27"/>
          <p:cNvSpPr txBox="1">
            <a:spLocks noChangeArrowheads="1"/>
          </p:cNvSpPr>
          <p:nvPr/>
        </p:nvSpPr>
        <p:spPr bwMode="auto">
          <a:xfrm>
            <a:off x="7772400" y="1949450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60</a:t>
            </a:r>
          </a:p>
        </p:txBody>
      </p:sp>
      <p:sp>
        <p:nvSpPr>
          <p:cNvPr id="303132" name="Text Box 28"/>
          <p:cNvSpPr txBox="1">
            <a:spLocks noChangeArrowheads="1"/>
          </p:cNvSpPr>
          <p:nvPr/>
        </p:nvSpPr>
        <p:spPr bwMode="auto">
          <a:xfrm>
            <a:off x="4419600" y="3317875"/>
            <a:ext cx="4321175" cy="650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North = 80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00</a:t>
            </a:r>
            <a:r>
              <a:rPr lang="de-DE" sz="1800">
                <a:latin typeface="Arial" pitchFamily="34" charset="0"/>
              </a:rPr>
              <a:t>+70 = 150</a:t>
            </a:r>
            <a:br>
              <a:rPr lang="de-DE" sz="1800">
                <a:latin typeface="Arial" pitchFamily="34" charset="0"/>
              </a:rPr>
            </a:br>
            <a:r>
              <a:rPr lang="de-DE" sz="1800">
                <a:latin typeface="Arial" pitchFamily="34" charset="0"/>
              </a:rPr>
              <a:t>South = 60+40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00</a:t>
            </a:r>
            <a:r>
              <a:rPr lang="de-DE" sz="1800">
                <a:latin typeface="Arial" pitchFamily="34" charset="0"/>
              </a:rPr>
              <a:t>+60 = 160</a:t>
            </a:r>
          </a:p>
        </p:txBody>
      </p:sp>
      <p:sp>
        <p:nvSpPr>
          <p:cNvPr id="303133" name="Text Box 29"/>
          <p:cNvSpPr txBox="1">
            <a:spLocks noChangeArrowheads="1"/>
          </p:cNvSpPr>
          <p:nvPr/>
        </p:nvSpPr>
        <p:spPr bwMode="auto">
          <a:xfrm>
            <a:off x="4419600" y="3317875"/>
            <a:ext cx="4321175" cy="650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North = 80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25</a:t>
            </a:r>
            <a:r>
              <a:rPr lang="de-DE" sz="1800">
                <a:latin typeface="Arial" pitchFamily="34" charset="0"/>
              </a:rPr>
              <a:t>+70 = 170</a:t>
            </a:r>
            <a:br>
              <a:rPr lang="de-DE" sz="1800">
                <a:latin typeface="Arial" pitchFamily="34" charset="0"/>
              </a:rPr>
            </a:br>
            <a:r>
              <a:rPr lang="de-DE" sz="1800">
                <a:latin typeface="Arial" pitchFamily="34" charset="0"/>
              </a:rPr>
              <a:t>South = 60+40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25</a:t>
            </a:r>
            <a:r>
              <a:rPr lang="de-DE" sz="1800">
                <a:latin typeface="Arial" pitchFamily="34" charset="0"/>
              </a:rPr>
              <a:t>+60 = 170</a:t>
            </a:r>
          </a:p>
        </p:txBody>
      </p:sp>
      <p:sp>
        <p:nvSpPr>
          <p:cNvPr id="303134" name="Text Box 30"/>
          <p:cNvSpPr txBox="1">
            <a:spLocks noChangeArrowheads="1"/>
          </p:cNvSpPr>
          <p:nvPr/>
        </p:nvSpPr>
        <p:spPr bwMode="auto">
          <a:xfrm>
            <a:off x="4421188" y="3317875"/>
            <a:ext cx="4321175" cy="650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</a:rPr>
              <a:t>North = 80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50</a:t>
            </a:r>
            <a:r>
              <a:rPr lang="de-DE" sz="1800">
                <a:latin typeface="Arial" pitchFamily="34" charset="0"/>
              </a:rPr>
              <a:t>+70 = 190</a:t>
            </a:r>
            <a:br>
              <a:rPr lang="de-DE" sz="1800">
                <a:latin typeface="Arial" pitchFamily="34" charset="0"/>
              </a:rPr>
            </a:br>
            <a:r>
              <a:rPr lang="de-DE" sz="1800">
                <a:latin typeface="Arial" pitchFamily="34" charset="0"/>
              </a:rPr>
              <a:t>South = 60+40 x 1.</a:t>
            </a:r>
            <a:r>
              <a:rPr lang="de-DE" sz="1800" b="1">
                <a:solidFill>
                  <a:srgbClr val="CC0000"/>
                </a:solidFill>
                <a:latin typeface="Arial" pitchFamily="34" charset="0"/>
              </a:rPr>
              <a:t>50</a:t>
            </a:r>
            <a:r>
              <a:rPr lang="de-DE" sz="1800">
                <a:latin typeface="Arial" pitchFamily="34" charset="0"/>
              </a:rPr>
              <a:t>+60 = 180</a:t>
            </a:r>
          </a:p>
        </p:txBody>
      </p:sp>
      <p:sp>
        <p:nvSpPr>
          <p:cNvPr id="77846" name="Text Box 31"/>
          <p:cNvSpPr txBox="1">
            <a:spLocks noChangeArrowheads="1"/>
          </p:cNvSpPr>
          <p:nvPr/>
        </p:nvSpPr>
        <p:spPr bwMode="auto">
          <a:xfrm>
            <a:off x="4884738" y="4435475"/>
            <a:ext cx="3371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/>
            <a:r>
              <a:rPr lang="de-DE" sz="1800" b="1">
                <a:latin typeface="Arial" pitchFamily="34" charset="0"/>
              </a:rPr>
              <a:t>The „best“ route depends </a:t>
            </a:r>
            <a:br>
              <a:rPr lang="de-DE" sz="1800" b="1">
                <a:latin typeface="Arial" pitchFamily="34" charset="0"/>
              </a:rPr>
            </a:br>
            <a:r>
              <a:rPr lang="de-DE" sz="1800" b="1">
                <a:latin typeface="Arial" pitchFamily="34" charset="0"/>
              </a:rPr>
              <a:t>therefore on the malus value!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0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0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0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30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30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30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7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8" grpId="0"/>
      <p:bldP spid="303128" grpId="0"/>
      <p:bldP spid="303129" grpId="0"/>
      <p:bldP spid="303130" grpId="0"/>
      <p:bldP spid="303131" grpId="0"/>
      <p:bldP spid="303132" grpId="0" animBg="1"/>
      <p:bldP spid="303133" grpId="0" animBg="1"/>
      <p:bldP spid="303134" grpId="0" animBg="1"/>
      <p:bldP spid="778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98488" y="427038"/>
            <a:ext cx="4702175" cy="276225"/>
          </a:xfrm>
        </p:spPr>
        <p:txBody>
          <a:bodyPr/>
          <a:lstStyle/>
          <a:p>
            <a:pPr eaLnBrk="1" hangingPunct="1"/>
            <a:r>
              <a:rPr lang="de-DE" dirty="0" err="1" smtClean="0">
                <a:solidFill>
                  <a:schemeClr val="bg1"/>
                </a:solidFill>
              </a:rPr>
              <a:t>Beware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err="1" smtClean="0">
                <a:solidFill>
                  <a:schemeClr val="bg1"/>
                </a:solidFill>
              </a:rPr>
              <a:t>of</a:t>
            </a:r>
            <a:r>
              <a:rPr lang="de-DE" dirty="0" smtClean="0">
                <a:solidFill>
                  <a:schemeClr val="bg1"/>
                </a:solidFill>
              </a:rPr>
              <a:t> extreme </a:t>
            </a:r>
            <a:r>
              <a:rPr lang="de-DE" dirty="0" err="1" smtClean="0">
                <a:solidFill>
                  <a:schemeClr val="bg1"/>
                </a:solidFill>
              </a:rPr>
              <a:t>values</a:t>
            </a:r>
            <a:r>
              <a:rPr lang="de-DE" dirty="0" smtClean="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8192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539875"/>
            <a:ext cx="6388100" cy="465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4" name="Line 5"/>
          <p:cNvSpPr>
            <a:spLocks noChangeShapeType="1"/>
          </p:cNvSpPr>
          <p:nvPr/>
        </p:nvSpPr>
        <p:spPr bwMode="auto">
          <a:xfrm flipH="1" flipV="1">
            <a:off x="2360613" y="2808288"/>
            <a:ext cx="3673475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1925" name="Line 9"/>
          <p:cNvSpPr>
            <a:spLocks noChangeShapeType="1"/>
          </p:cNvSpPr>
          <p:nvPr/>
        </p:nvSpPr>
        <p:spPr bwMode="auto">
          <a:xfrm flipH="1" flipV="1">
            <a:off x="1857375" y="3095625"/>
            <a:ext cx="1511300" cy="19446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1926" name="Text Box 13"/>
          <p:cNvSpPr txBox="1">
            <a:spLocks noChangeArrowheads="1"/>
          </p:cNvSpPr>
          <p:nvPr/>
        </p:nvSpPr>
        <p:spPr bwMode="auto">
          <a:xfrm>
            <a:off x="5384800" y="3600450"/>
            <a:ext cx="889000" cy="8255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45 km</a:t>
            </a:r>
            <a:b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45 min</a:t>
            </a:r>
            <a:endParaRPr lang="de-DE" sz="160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27" name="Line 14"/>
          <p:cNvSpPr>
            <a:spLocks noChangeShapeType="1"/>
          </p:cNvSpPr>
          <p:nvPr/>
        </p:nvSpPr>
        <p:spPr bwMode="auto">
          <a:xfrm flipH="1">
            <a:off x="4233863" y="3311525"/>
            <a:ext cx="1778000" cy="4460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1928" name="Text Box 15"/>
          <p:cNvSpPr txBox="1">
            <a:spLocks noChangeArrowheads="1"/>
          </p:cNvSpPr>
          <p:nvPr/>
        </p:nvSpPr>
        <p:spPr bwMode="auto">
          <a:xfrm>
            <a:off x="3729038" y="4679950"/>
            <a:ext cx="992187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33 km</a:t>
            </a:r>
            <a:b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33 min</a:t>
            </a:r>
            <a:endParaRPr lang="de-DE" sz="160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29" name="Line 16"/>
          <p:cNvSpPr>
            <a:spLocks noChangeShapeType="1"/>
          </p:cNvSpPr>
          <p:nvPr/>
        </p:nvSpPr>
        <p:spPr bwMode="auto">
          <a:xfrm flipV="1">
            <a:off x="3368675" y="3743325"/>
            <a:ext cx="865188" cy="127635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1930" name="Text Box 17"/>
          <p:cNvSpPr txBox="1">
            <a:spLocks noChangeArrowheads="1"/>
          </p:cNvSpPr>
          <p:nvPr/>
        </p:nvSpPr>
        <p:spPr bwMode="auto">
          <a:xfrm>
            <a:off x="1136650" y="1871663"/>
            <a:ext cx="927100" cy="8255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15 km</a:t>
            </a:r>
            <a:b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15 min</a:t>
            </a:r>
            <a:endParaRPr lang="de-DE" sz="160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31" name="Line 18"/>
          <p:cNvSpPr>
            <a:spLocks noChangeShapeType="1"/>
          </p:cNvSpPr>
          <p:nvPr/>
        </p:nvSpPr>
        <p:spPr bwMode="auto">
          <a:xfrm flipV="1">
            <a:off x="1857375" y="2808288"/>
            <a:ext cx="508000" cy="287337"/>
          </a:xfrm>
          <a:prstGeom prst="line">
            <a:avLst/>
          </a:prstGeom>
          <a:noFill/>
          <a:ln w="25400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53301" name="Freeform 21"/>
          <p:cNvSpPr>
            <a:spLocks/>
          </p:cNvSpPr>
          <p:nvPr/>
        </p:nvSpPr>
        <p:spPr bwMode="auto">
          <a:xfrm>
            <a:off x="1712913" y="2735263"/>
            <a:ext cx="4321175" cy="2308225"/>
          </a:xfrm>
          <a:custGeom>
            <a:avLst/>
            <a:gdLst>
              <a:gd name="T0" fmla="*/ 2147483647 w 3621"/>
              <a:gd name="T1" fmla="*/ 2147483647 h 1890"/>
              <a:gd name="T2" fmla="*/ 2147483647 w 3621"/>
              <a:gd name="T3" fmla="*/ 2147483647 h 1890"/>
              <a:gd name="T4" fmla="*/ 2147483647 w 3621"/>
              <a:gd name="T5" fmla="*/ 2147483647 h 1890"/>
              <a:gd name="T6" fmla="*/ 2147483647 w 3621"/>
              <a:gd name="T7" fmla="*/ 2147483647 h 1890"/>
              <a:gd name="T8" fmla="*/ 2147483647 w 3621"/>
              <a:gd name="T9" fmla="*/ 2147483647 h 18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21"/>
              <a:gd name="T16" fmla="*/ 0 h 1890"/>
              <a:gd name="T17" fmla="*/ 3621 w 3621"/>
              <a:gd name="T18" fmla="*/ 1890 h 18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21" h="1890">
                <a:moveTo>
                  <a:pt x="1398" y="1890"/>
                </a:moveTo>
                <a:cubicBezTo>
                  <a:pt x="1209" y="1591"/>
                  <a:pt x="1021" y="1293"/>
                  <a:pt x="809" y="1028"/>
                </a:cubicBezTo>
                <a:cubicBezTo>
                  <a:pt x="597" y="763"/>
                  <a:pt x="166" y="468"/>
                  <a:pt x="128" y="302"/>
                </a:cubicBezTo>
                <a:cubicBezTo>
                  <a:pt x="90" y="136"/>
                  <a:pt x="0" y="0"/>
                  <a:pt x="582" y="30"/>
                </a:cubicBezTo>
                <a:cubicBezTo>
                  <a:pt x="1164" y="60"/>
                  <a:pt x="3115" y="400"/>
                  <a:pt x="3621" y="483"/>
                </a:cubicBezTo>
              </a:path>
            </a:pathLst>
          </a:custGeom>
          <a:noFill/>
          <a:ln w="508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353306" name="Text Box 26"/>
          <p:cNvSpPr txBox="1">
            <a:spLocks noChangeArrowheads="1"/>
          </p:cNvSpPr>
          <p:nvPr/>
        </p:nvSpPr>
        <p:spPr bwMode="auto">
          <a:xfrm>
            <a:off x="3657600" y="2087563"/>
            <a:ext cx="1522413" cy="3810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>
              <a:lnSpc>
                <a:spcPct val="95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de-DE" sz="2000" b="1">
                <a:latin typeface="Times New Roman" pitchFamily="18" charset="0"/>
              </a:rPr>
              <a:t>OPT=0 !</a:t>
            </a:r>
          </a:p>
        </p:txBody>
      </p:sp>
      <p:sp>
        <p:nvSpPr>
          <p:cNvPr id="353307" name="Text Box 27"/>
          <p:cNvSpPr txBox="1">
            <a:spLocks noChangeArrowheads="1"/>
          </p:cNvSpPr>
          <p:nvPr/>
        </p:nvSpPr>
        <p:spPr bwMode="auto">
          <a:xfrm>
            <a:off x="5313363" y="2087563"/>
            <a:ext cx="1096962" cy="3810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>
              <a:lnSpc>
                <a:spcPct val="95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de-DE" sz="2000" b="1">
                <a:latin typeface="Times New Roman" pitchFamily="18" charset="0"/>
              </a:rPr>
              <a:t>15 km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53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3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301" grpId="0" animBg="1"/>
      <p:bldP spid="353306" grpId="0" animBg="1"/>
      <p:bldP spid="3533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616075"/>
            <a:ext cx="6388100" cy="465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Line 4"/>
          <p:cNvSpPr>
            <a:spLocks noChangeShapeType="1"/>
          </p:cNvSpPr>
          <p:nvPr/>
        </p:nvSpPr>
        <p:spPr bwMode="auto">
          <a:xfrm flipH="1" flipV="1">
            <a:off x="2332038" y="2913063"/>
            <a:ext cx="3673475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2948" name="Line 6"/>
          <p:cNvSpPr>
            <a:spLocks noChangeShapeType="1"/>
          </p:cNvSpPr>
          <p:nvPr/>
        </p:nvSpPr>
        <p:spPr bwMode="auto">
          <a:xfrm flipH="1" flipV="1">
            <a:off x="2332038" y="2913063"/>
            <a:ext cx="1873250" cy="9350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2949" name="Text Box 12"/>
          <p:cNvSpPr txBox="1">
            <a:spLocks noChangeArrowheads="1"/>
          </p:cNvSpPr>
          <p:nvPr/>
        </p:nvSpPr>
        <p:spPr bwMode="auto">
          <a:xfrm>
            <a:off x="5140325" y="3705225"/>
            <a:ext cx="889000" cy="8255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45 km</a:t>
            </a:r>
            <a:b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de-DE" sz="160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45 min</a:t>
            </a:r>
            <a:endParaRPr lang="de-DE" sz="160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950" name="Line 13"/>
          <p:cNvSpPr>
            <a:spLocks noChangeShapeType="1"/>
          </p:cNvSpPr>
          <p:nvPr/>
        </p:nvSpPr>
        <p:spPr bwMode="auto">
          <a:xfrm flipH="1">
            <a:off x="4205288" y="3416300"/>
            <a:ext cx="1778000" cy="4460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2951" name="Text Box 18"/>
          <p:cNvSpPr txBox="1">
            <a:spLocks noChangeArrowheads="1"/>
          </p:cNvSpPr>
          <p:nvPr/>
        </p:nvSpPr>
        <p:spPr bwMode="auto">
          <a:xfrm>
            <a:off x="4132263" y="2840038"/>
            <a:ext cx="1046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  <a:cs typeface="Arial" pitchFamily="34" charset="0"/>
              </a:rPr>
              <a:t>170min</a:t>
            </a:r>
          </a:p>
        </p:txBody>
      </p:sp>
      <p:sp>
        <p:nvSpPr>
          <p:cNvPr id="82952" name="Text Box 19"/>
          <p:cNvSpPr txBox="1">
            <a:spLocks noChangeArrowheads="1"/>
          </p:cNvSpPr>
          <p:nvPr/>
        </p:nvSpPr>
        <p:spPr bwMode="auto">
          <a:xfrm>
            <a:off x="2476500" y="3344863"/>
            <a:ext cx="1046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sz="1800">
                <a:latin typeface="Arial" pitchFamily="34" charset="0"/>
                <a:cs typeface="Arial" pitchFamily="34" charset="0"/>
              </a:rPr>
              <a:t>120min</a:t>
            </a:r>
          </a:p>
        </p:txBody>
      </p:sp>
      <p:sp>
        <p:nvSpPr>
          <p:cNvPr id="354325" name="Freeform 21"/>
          <p:cNvSpPr>
            <a:spLocks/>
          </p:cNvSpPr>
          <p:nvPr/>
        </p:nvSpPr>
        <p:spPr bwMode="auto">
          <a:xfrm>
            <a:off x="2332038" y="2913063"/>
            <a:ext cx="3673475" cy="1008062"/>
          </a:xfrm>
          <a:custGeom>
            <a:avLst/>
            <a:gdLst>
              <a:gd name="T0" fmla="*/ 2147483647 w 3084"/>
              <a:gd name="T1" fmla="*/ 2147483647 h 891"/>
              <a:gd name="T2" fmla="*/ 2147483647 w 3084"/>
              <a:gd name="T3" fmla="*/ 2147483647 h 891"/>
              <a:gd name="T4" fmla="*/ 0 w 3084"/>
              <a:gd name="T5" fmla="*/ 0 h 891"/>
              <a:gd name="T6" fmla="*/ 0 60000 65536"/>
              <a:gd name="T7" fmla="*/ 0 60000 65536"/>
              <a:gd name="T8" fmla="*/ 0 60000 65536"/>
              <a:gd name="T9" fmla="*/ 0 w 3084"/>
              <a:gd name="T10" fmla="*/ 0 h 891"/>
              <a:gd name="T11" fmla="*/ 3084 w 3084"/>
              <a:gd name="T12" fmla="*/ 891 h 8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84" h="891">
                <a:moveTo>
                  <a:pt x="3084" y="453"/>
                </a:moveTo>
                <a:cubicBezTo>
                  <a:pt x="2547" y="672"/>
                  <a:pt x="2011" y="891"/>
                  <a:pt x="1497" y="816"/>
                </a:cubicBezTo>
                <a:cubicBezTo>
                  <a:pt x="983" y="741"/>
                  <a:pt x="491" y="370"/>
                  <a:pt x="0" y="0"/>
                </a:cubicBezTo>
              </a:path>
            </a:pathLst>
          </a:custGeom>
          <a:noFill/>
          <a:ln w="50800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354326" name="Text Box 22"/>
          <p:cNvSpPr txBox="1">
            <a:spLocks noChangeArrowheads="1"/>
          </p:cNvSpPr>
          <p:nvPr/>
        </p:nvSpPr>
        <p:spPr bwMode="auto">
          <a:xfrm>
            <a:off x="5140325" y="2192338"/>
            <a:ext cx="1096963" cy="3810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>
              <a:lnSpc>
                <a:spcPct val="95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de-DE" sz="2000" b="1">
                <a:latin typeface="Times New Roman" pitchFamily="18" charset="0"/>
              </a:rPr>
              <a:t>165 min</a:t>
            </a:r>
          </a:p>
        </p:txBody>
      </p:sp>
      <p:sp>
        <p:nvSpPr>
          <p:cNvPr id="354328" name="Text Box 24"/>
          <p:cNvSpPr txBox="1">
            <a:spLocks noChangeArrowheads="1"/>
          </p:cNvSpPr>
          <p:nvPr/>
        </p:nvSpPr>
        <p:spPr bwMode="auto">
          <a:xfrm>
            <a:off x="3124200" y="2192338"/>
            <a:ext cx="1509713" cy="3810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MetaNormal-Roman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MetaNormal-Roman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MetaNormal-Roman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MetaNormal-Roman"/>
              </a:defRPr>
            </a:lvl9pPr>
          </a:lstStyle>
          <a:p>
            <a:pPr algn="ctr">
              <a:lnSpc>
                <a:spcPct val="95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de-DE" sz="2000" b="1">
                <a:latin typeface="Times New Roman" pitchFamily="18" charset="0"/>
              </a:rPr>
              <a:t>OPT=100 !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598488" y="427038"/>
            <a:ext cx="4702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>
              <a:defRPr/>
            </a:pPr>
            <a:r>
              <a:rPr lang="de-DE" sz="21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Beware</a:t>
            </a:r>
            <a:r>
              <a:rPr lang="de-DE" sz="21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de-DE" sz="21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of</a:t>
            </a:r>
            <a:r>
              <a:rPr lang="de-DE" sz="21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extreme </a:t>
            </a:r>
            <a:r>
              <a:rPr lang="de-DE" sz="21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values</a:t>
            </a:r>
            <a:r>
              <a:rPr lang="de-DE" sz="21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4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54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25" grpId="0" animBg="1"/>
      <p:bldP spid="354326" grpId="0" animBg="1"/>
      <p:bldP spid="3543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/>
          <p:cNvGrpSpPr/>
          <p:nvPr/>
        </p:nvGrpSpPr>
        <p:grpSpPr>
          <a:xfrm>
            <a:off x="-19051" y="0"/>
            <a:ext cx="9172575" cy="6885384"/>
            <a:chOff x="-19051" y="0"/>
            <a:chExt cx="9172575" cy="6885384"/>
          </a:xfrm>
        </p:grpSpPr>
        <p:sp>
          <p:nvSpPr>
            <p:cNvPr id="2" name="Rechteck 1"/>
            <p:cNvSpPr/>
            <p:nvPr/>
          </p:nvSpPr>
          <p:spPr>
            <a:xfrm>
              <a:off x="0" y="0"/>
              <a:ext cx="9144000" cy="418508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 algn="ctr">
                <a:buClr>
                  <a:schemeClr val="accent1"/>
                </a:buClr>
                <a:buFont typeface="Wingdings 3" pitchFamily="18" charset="2"/>
                <a:buChar char="´"/>
              </a:pPr>
              <a:endParaRPr lang="de-DE" smtClean="0">
                <a:solidFill>
                  <a:schemeClr val="tx1"/>
                </a:solidFill>
              </a:endParaRPr>
            </a:p>
          </p:txBody>
        </p:sp>
        <p:pic>
          <p:nvPicPr>
            <p:cNvPr id="15" name="Bild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2736565" y="1911688"/>
              <a:ext cx="3672408" cy="1481308"/>
            </a:xfrm>
            <a:prstGeom prst="rect">
              <a:avLst/>
            </a:prstGeom>
          </p:spPr>
        </p:pic>
        <p:grpSp>
          <p:nvGrpSpPr>
            <p:cNvPr id="8" name="Gruppieren 7"/>
            <p:cNvGrpSpPr/>
            <p:nvPr/>
          </p:nvGrpSpPr>
          <p:grpSpPr bwMode="gray">
            <a:xfrm>
              <a:off x="-19051" y="2819400"/>
              <a:ext cx="9172575" cy="4065984"/>
              <a:chOff x="-19051" y="2819400"/>
              <a:chExt cx="9172575" cy="4065984"/>
            </a:xfrm>
          </p:grpSpPr>
          <p:pic>
            <p:nvPicPr>
              <p:cNvPr id="9" name="Picture 2" descr="W:\Projekte\Red Pepper\PTV\Grafiken\PPT_Moebiusband.png"/>
              <p:cNvPicPr>
                <a:picLocks noChangeAspect="1" noChangeArrowheads="1"/>
              </p:cNvPicPr>
              <p:nvPr userDrawn="1"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588"/>
              <a:stretch/>
            </p:blipFill>
            <p:spPr bwMode="gray">
              <a:xfrm>
                <a:off x="-19051" y="2819400"/>
                <a:ext cx="9172575" cy="40659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feld 10"/>
              <p:cNvSpPr txBox="1"/>
              <p:nvPr userDrawn="1"/>
            </p:nvSpPr>
            <p:spPr bwMode="gray">
              <a:xfrm>
                <a:off x="539750" y="6326854"/>
                <a:ext cx="785898" cy="215444"/>
              </a:xfrm>
              <a:prstGeom prst="rect">
                <a:avLst/>
              </a:prstGeom>
            </p:spPr>
            <p:txBody>
              <a:bodyPr vert="horz" wrap="none" lIns="0" tIns="0" rIns="0" bIns="0" rtlCol="0" anchor="b" anchorCtr="0"/>
              <a:lstStyle>
                <a:defPPr>
                  <a:defRPr lang="de-DE"/>
                </a:defPPr>
                <a:lvl1pPr algn="r">
                  <a:defRPr sz="800"/>
                </a:lvl1pPr>
              </a:lstStyle>
              <a:p>
                <a:pPr lvl="0" algn="l"/>
                <a:r>
                  <a:rPr lang="de-DE" noProof="0" smtClean="0">
                    <a:solidFill>
                      <a:schemeClr val="bg1"/>
                    </a:solidFill>
                  </a:rPr>
                  <a:t>www.ptvag.com</a:t>
                </a:r>
                <a:endParaRPr lang="de-DE" noProof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 bwMode="gray"/>
        <p:txBody>
          <a:bodyPr/>
          <a:lstStyle/>
          <a:p>
            <a:r>
              <a:rPr lang="de-DE" smtClean="0">
                <a:solidFill>
                  <a:schemeClr val="accent2"/>
                </a:solidFill>
              </a:rPr>
              <a:t>Name</a:t>
            </a:r>
          </a:p>
          <a:p>
            <a:r>
              <a:rPr lang="de-DE" smtClean="0">
                <a:solidFill>
                  <a:schemeClr val="accent2"/>
                </a:solidFill>
              </a:rPr>
              <a:t>Ort, Datum</a:t>
            </a:r>
            <a:endParaRPr lang="de-DE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59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0511_PTV_PowerPoint_Master_4zu3_d">
  <a:themeElements>
    <a:clrScheme name="PTV PPT 2012-05-01">
      <a:dk1>
        <a:srgbClr val="636467"/>
      </a:dk1>
      <a:lt1>
        <a:sysClr val="window" lastClr="FFFFFF"/>
      </a:lt1>
      <a:dk2>
        <a:srgbClr val="A0A1A1"/>
      </a:dk2>
      <a:lt2>
        <a:srgbClr val="BCBDC0"/>
      </a:lt2>
      <a:accent1>
        <a:srgbClr val="ED1B34"/>
      </a:accent1>
      <a:accent2>
        <a:srgbClr val="636467"/>
      </a:accent2>
      <a:accent3>
        <a:srgbClr val="00ACCD"/>
      </a:accent3>
      <a:accent4>
        <a:srgbClr val="BFEAF3"/>
      </a:accent4>
      <a:accent5>
        <a:srgbClr val="8DCB47"/>
      </a:accent5>
      <a:accent6>
        <a:srgbClr val="AFDB7F"/>
      </a:accent6>
      <a:hlink>
        <a:srgbClr val="636467"/>
      </a:hlink>
      <a:folHlink>
        <a:srgbClr val="636467"/>
      </a:folHlink>
    </a:clrScheme>
    <a:fontScheme name="PTV Word">
      <a:majorFont>
        <a:latin typeface="AvenirNext LT Pro Medium"/>
        <a:ea typeface=""/>
        <a:cs typeface=""/>
      </a:majorFont>
      <a:minorFont>
        <a:latin typeface="AvenirNext LT Pro Regul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accent2"/>
          </a:solidFill>
        </a:ln>
      </a:spPr>
      <a:bodyPr rtlCol="0" anchor="ctr"/>
      <a:lstStyle>
        <a:defPPr marL="285750" indent="-285750" algn="ctr">
          <a:buClr>
            <a:schemeClr val="accent1"/>
          </a:buClr>
          <a:buFont typeface="Wingdings 3" pitchFamily="18" charset="2"/>
          <a:buChar char="´"/>
          <a:defRPr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435</Words>
  <Application>Microsoft Office PowerPoint</Application>
  <PresentationFormat>Bildschirmpräsentation (4:3)</PresentationFormat>
  <Paragraphs>178</Paragraphs>
  <Slides>9</Slides>
  <Notes>6</Notes>
  <HiddenSlides>1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1" baseType="lpstr">
      <vt:lpstr>120511_PTV_PowerPoint_Master_4zu3_d</vt:lpstr>
      <vt:lpstr>Diagramm</vt:lpstr>
      <vt:lpstr>PowerPoint-Präsentation</vt:lpstr>
      <vt:lpstr>PTV xServers 1.14 Technical Workshop</vt:lpstr>
      <vt:lpstr>Application development  speed profile</vt:lpstr>
      <vt:lpstr>..  speed profile / VMax</vt:lpstr>
      <vt:lpstr>Segment costs</vt:lpstr>
      <vt:lpstr>Segment costs</vt:lpstr>
      <vt:lpstr>Beware of extreme values!</vt:lpstr>
      <vt:lpstr>PowerPoint-Präsentation</vt:lpstr>
      <vt:lpstr>PowerPoint-Präsentation</vt:lpstr>
    </vt:vector>
  </TitlesOfParts>
  <Company>Map&amp;Guide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PC</dc:creator>
  <cp:lastModifiedBy>Bernd Welter</cp:lastModifiedBy>
  <cp:revision>590</cp:revision>
  <dcterms:created xsi:type="dcterms:W3CDTF">2006-04-21T09:20:46Z</dcterms:created>
  <dcterms:modified xsi:type="dcterms:W3CDTF">2013-11-21T11:04:42Z</dcterms:modified>
</cp:coreProperties>
</file>